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260" r:id="rId4"/>
    <p:sldId id="300" r:id="rId5"/>
    <p:sldId id="261" r:id="rId6"/>
    <p:sldId id="270" r:id="rId7"/>
    <p:sldId id="293" r:id="rId8"/>
    <p:sldId id="296" r:id="rId9"/>
    <p:sldId id="297" r:id="rId10"/>
    <p:sldId id="262" r:id="rId11"/>
    <p:sldId id="263" r:id="rId12"/>
    <p:sldId id="265" r:id="rId13"/>
    <p:sldId id="294" r:id="rId14"/>
    <p:sldId id="295" r:id="rId15"/>
    <p:sldId id="298" r:id="rId16"/>
    <p:sldId id="299" r:id="rId17"/>
    <p:sldId id="264" r:id="rId18"/>
    <p:sldId id="268" r:id="rId19"/>
    <p:sldId id="269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B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9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23CDA-18B9-3243-AEF6-58BEFCFC3C74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D18EE-E1A2-924D-91B9-7AF5DFAB5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Hiram Clawson – </a:t>
            </a:r>
            <a:r>
              <a:rPr lang="en-US" dirty="0" err="1"/>
              <a:t>hclawson@ucsc.edu</a:t>
            </a:r>
            <a:r>
              <a:rPr lang="en-US" dirty="0"/>
              <a:t> - https://</a:t>
            </a:r>
            <a:r>
              <a:rPr lang="en-US" dirty="0" err="1"/>
              <a:t>www.linkedin.com</a:t>
            </a:r>
            <a:r>
              <a:rPr lang="en-US" dirty="0"/>
              <a:t>/in/hiram-clawson-46448b/ - browser staff private email: </a:t>
            </a:r>
            <a:r>
              <a:rPr lang="en-US" dirty="0" err="1"/>
              <a:t>genome-www@soe.ucsc.edu</a:t>
            </a:r>
            <a:r>
              <a:rPr lang="en-US" dirty="0"/>
              <a:t> – public email list: </a:t>
            </a:r>
            <a:r>
              <a:rPr lang="en-US" dirty="0" err="1"/>
              <a:t>genome@soe.ucsc.edu</a:t>
            </a:r>
            <a:r>
              <a:rPr lang="en-US" dirty="0"/>
              <a:t>  Latest copy of this presentation: https://</a:t>
            </a:r>
            <a:r>
              <a:rPr lang="en-US" dirty="0" err="1"/>
              <a:t>bit.ly</a:t>
            </a:r>
            <a:r>
              <a:rPr lang="en-US" dirty="0"/>
              <a:t>/4jr3pVt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38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default view of a genome assembly and the annotations on that genome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52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track controls below the main graphic image determine what is shown in the genome browser.  There are thousands of annotations that can be shown.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37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84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6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 display – UTR untranslated region – thin line, Exon coding region – thick line, Intron non-coding region – chevron arrows indicating direction of transcription</a:t>
            </a:r>
          </a:p>
          <a:p>
            <a:r>
              <a:rPr lang="en-US" dirty="0"/>
              <a:t>https://</a:t>
            </a:r>
            <a:r>
              <a:rPr lang="en-US" dirty="0" err="1"/>
              <a:t>www.khanacademy.org</a:t>
            </a:r>
            <a:r>
              <a:rPr lang="en-US" dirty="0"/>
              <a:t>/science/ap-biology/gene-expression-and-regulation/transcription-and-</a:t>
            </a:r>
            <a:r>
              <a:rPr lang="en-US" dirty="0" err="1"/>
              <a:t>rna</a:t>
            </a:r>
            <a:r>
              <a:rPr lang="en-US" dirty="0"/>
              <a:t>-processing/a/overview-of-transcription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03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blat service was recently upgraded to handle very large genome assemblies.  Previous limitation was a genome size of 4 </a:t>
            </a:r>
            <a:r>
              <a:rPr lang="en-US" dirty="0" err="1"/>
              <a:t>Gbases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52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the blat results page, you can view the individual results, or build a custom track with all the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34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Useful scenarios demonstrating biology topics using the genome browser.  Leads to sessions in the browser where the demonstration can be use interactively.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4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lesson, what are ‘reading’ frames, why are there three.  What about the ‘other’ three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2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establish a login ‘account’ with the genome browser.  With that account you can save ‘sessions’ – specific views of the genome browser configured to demonstrate something of interest.  You can place  your session in the ‘public’ list of sessions, or write to us private email at: </a:t>
            </a:r>
            <a:r>
              <a:rPr lang="en-US" dirty="0" err="1"/>
              <a:t>genome-www@soe.ucsc.edu</a:t>
            </a:r>
            <a:r>
              <a:rPr lang="en-US" dirty="0"/>
              <a:t> to suggest your session be used in the educational resources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7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presentation.  1. The UCSC Genome Browser 2. Educational resources in the Genome Browser. 3. What is CODIS. Fun links: 1. https://</a:t>
            </a:r>
            <a:r>
              <a:rPr lang="en-US" dirty="0" err="1"/>
              <a:t>youtu.be</a:t>
            </a:r>
            <a:r>
              <a:rPr lang="en-US" dirty="0"/>
              <a:t>/0fKBhvDjuy0 2. https://</a:t>
            </a:r>
            <a:r>
              <a:rPr lang="en-US" dirty="0" err="1"/>
              <a:t>youtu.be</a:t>
            </a:r>
            <a:r>
              <a:rPr lang="en-US" dirty="0"/>
              <a:t>/7Hk9jct2ozY 3, https://</a:t>
            </a:r>
            <a:r>
              <a:rPr lang="en-US" dirty="0" err="1"/>
              <a:t>youtu.be</a:t>
            </a:r>
            <a:r>
              <a:rPr lang="en-US" dirty="0"/>
              <a:t>/</a:t>
            </a:r>
            <a:r>
              <a:rPr lang="en-US" dirty="0" err="1"/>
              <a:t>ydqReeTV_vk</a:t>
            </a:r>
            <a:r>
              <a:rPr lang="en-US" dirty="0"/>
              <a:t> 4. https://</a:t>
            </a:r>
            <a:r>
              <a:rPr lang="en-US" dirty="0" err="1"/>
              <a:t>youtu.be</a:t>
            </a:r>
            <a:r>
              <a:rPr lang="en-US" dirty="0"/>
              <a:t>/f8FAJXPBdOg 5. https://</a:t>
            </a:r>
            <a:r>
              <a:rPr lang="en-US" dirty="0" err="1"/>
              <a:t>youtu.be</a:t>
            </a:r>
            <a:r>
              <a:rPr lang="en-US" dirty="0"/>
              <a:t>/SKhcan8pk2w 6. https://</a:t>
            </a:r>
            <a:r>
              <a:rPr lang="en-US" dirty="0" err="1"/>
              <a:t>youtu.be</a:t>
            </a:r>
            <a:r>
              <a:rPr lang="en-US" dirty="0"/>
              <a:t>/b34al8YmQSA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81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CODIS ?  What are DNA short tandem repeats ?  What are the ethical considerations in such identification schemes ?  </a:t>
            </a:r>
            <a:r>
              <a:rPr lang="en-US" noProof="0" dirty="0"/>
              <a:t>https://</a:t>
            </a:r>
            <a:r>
              <a:rPr lang="en-US" noProof="0" dirty="0" err="1"/>
              <a:t>genome.ucsc.edu</a:t>
            </a:r>
            <a:r>
              <a:rPr lang="en-US" noProof="0" dirty="0"/>
              <a:t>/s/Hiram/hg38.codis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26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paper describing the genome browser: https://</a:t>
            </a:r>
            <a:r>
              <a:rPr lang="en-US" dirty="0" err="1"/>
              <a:t>pubmed.ncbi.nlm.nih.giv</a:t>
            </a:r>
            <a:r>
              <a:rPr lang="en-US" dirty="0"/>
              <a:t>/19957273/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9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UCSC browser staff 2025.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27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Genome Browser ‘home’ page – https://</a:t>
            </a:r>
            <a:r>
              <a:rPr lang="en-US" dirty="0" err="1"/>
              <a:t>genome.ucsc.edu</a:t>
            </a:r>
            <a:r>
              <a:rPr lang="en-US" dirty="0"/>
              <a:t>/ - click on the ‘Genomes’ link to get to the ‘gateway’ page.  Best </a:t>
            </a:r>
            <a:r>
              <a:rPr lang="en-US" dirty="0" err="1"/>
              <a:t>ti</a:t>
            </a:r>
            <a:r>
              <a:rPr lang="en-US" dirty="0"/>
              <a:t> use the blue navigation bar to move around in the browser environment.  Browser ‘back’ buttons are not always easy to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25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Genome Browser ‘gateway’ page – https://</a:t>
            </a:r>
            <a:r>
              <a:rPr lang="en-US" dirty="0" err="1"/>
              <a:t>genome.ucsc.edu</a:t>
            </a:r>
            <a:r>
              <a:rPr lang="en-US" dirty="0"/>
              <a:t>/</a:t>
            </a:r>
            <a:r>
              <a:rPr lang="en-US" dirty="0" err="1"/>
              <a:t>cgi</a:t>
            </a:r>
            <a:r>
              <a:rPr lang="en-US" dirty="0"/>
              <a:t>-bin/</a:t>
            </a:r>
            <a:r>
              <a:rPr lang="en-US" dirty="0" err="1"/>
              <a:t>hgGateway</a:t>
            </a:r>
            <a:r>
              <a:rPr lang="en-US" dirty="0"/>
              <a:t> – select genome to view – after selected, press the ‘GO’ to view the genome in the browser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47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Enter a search term in the form, a pull-down menu will appear with assemblies matching your search term.  Click on the assembly of interest.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76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you select your assembly, it will appear on the gateway page.  The ‘GO’ button goes to the genome browser display.  The ‘view sequences’ button leads to a display of the names of sequences in this assembly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80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‘view sequences’ shows the names of the sequences in the assembly and the alternative ‘alias’ names that can be used for custom track data display on this assembly.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4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570B-3B83-8949-B245-F40AA9240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EDF8F-165B-1E49-909C-9F0030D49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8A485-A2BC-EF49-B187-64EE1032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B40ED-7DBC-9845-80A0-8C591C9A0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8EB9B-5724-D144-971C-7AF50F17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55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4EF5-7EB7-634D-A18F-F357D41D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27CF6-18D0-2046-B4F8-89CCA32A7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0571A-1110-1048-B0FA-938CCF0D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EED89-740E-204A-A70A-7BA3A0CA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1FD95-AA42-1443-B23C-F0B65148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B7178-17BE-5248-A804-ECD7C4FBE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12B5B-0544-0147-A461-B68BF6C5E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C2A4F-D42C-B842-A182-2514D6CA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88312-DD90-BF44-B9C5-36969DB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9E62D-EC2E-9B45-8135-63EEA6E9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4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60E9A-CD04-B649-A696-DAE220B3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736F1-5E52-D544-B478-390AF5826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08108-49E3-9C4C-91E4-10D57D4F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F8B7E-EED1-7F41-851A-182E93C6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47313-25AD-B241-920A-F80552C6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9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C6916-6B7E-0146-98E3-FCE1B10E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838EC-A4FB-F846-AC45-EF82E7090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2EA22-2D38-494E-9F82-51927512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8742F-A016-AC43-9EE3-A420B796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B8E05-288B-554F-887A-E2FC8FF2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3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4C1D-F38D-4942-9192-E3692F10E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5BFA4-68CF-684F-B280-F364B1DBA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13805-2AA2-7743-9540-F800EE9E8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4E810-21B2-4046-827D-A5F42B90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80C40-8551-8C49-A60E-9FFB4082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6DB05-1BB1-EF44-8117-C5B3219E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8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A385-30F9-3C44-A2E5-E1E29FB01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A8394-A44C-AD4E-B67F-479A33BDB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7B77F-CB25-BB45-B15D-280ACED4F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98BAA8-2D47-114A-8F75-70E2A212B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2479D-734D-A040-9F73-527689B2C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C8217A-0BD4-C54F-9297-4843A343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43D9A-0CFC-8C43-8B6D-7303A08B4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A50BD-696C-5F40-B195-11D8F93D3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3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666D-A7D8-8B4F-BEE2-17785F65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7E99D7-7F07-574C-8682-14CD44481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753038-8D74-B745-92E6-E5E21103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03405-BC91-7140-AB74-411B4FF2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6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F62A29-053D-7944-9127-A6F8CC398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B972E3-CB75-D142-9AA9-D0E041C9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61F06-146C-814A-988D-1CCFC407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1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5DFBB-AA5C-A04C-A4AC-A927266A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3CBC6-62F2-964F-98B1-7025B1F54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11DB2-D35E-3D4A-B166-1BC2119BB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6736C-C1C2-1045-887A-0BD6C27D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13CC6-A136-F54A-A249-61BA6179E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F4B6C-7E70-CA43-A29C-CFB955B8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9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E0F7-4827-8B4F-B8E6-DEE3D12B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F6BEB-2191-854E-B52A-0A486978F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23E2A-7D31-B14A-B688-8AA967619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FCDAF-4841-0643-BE79-C1E50E39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68D92-25BB-4842-8A32-A4EDF0385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E360F-F1C9-CA49-8AE0-01C248C9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9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8DA6A-1E83-2648-92A4-CAD52E69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8FE54-B0C7-D745-9FD7-E6B6FEF2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D7186-A143-3847-B537-962B8E2C3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A8761-D79B-2746-BD42-FC778EE3345E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EEE14-3144-C045-81BD-D5748C5D3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42845-BD39-7A4F-ACBD-303B7CCF8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7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" TargetMode="External"/><Relationship Id="rId7" Type="http://schemas.openxmlformats.org/officeDocument/2006/relationships/hyperlink" Target="https://youtu.be/b34al8YmQS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SKhcan8pk2w/" TargetMode="External"/><Relationship Id="rId5" Type="http://schemas.openxmlformats.org/officeDocument/2006/relationships/hyperlink" Target="https://youtu.be/ydqReeTV_vk/" TargetMode="External"/><Relationship Id="rId4" Type="http://schemas.openxmlformats.org/officeDocument/2006/relationships/hyperlink" Target="https://youtu.be/0fKBhvDjuy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104471" y="949759"/>
            <a:ext cx="9081569" cy="38055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Thursday 17 April 2025 </a:t>
            </a:r>
            <a:r>
              <a:rPr lang="en-US" sz="2400">
                <a:solidFill>
                  <a:srgbClr val="FFFF00"/>
                </a:solidFill>
              </a:rPr>
              <a:t>– E2 194</a:t>
            </a:r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Hiram Clawson – U.C. Santa Cruz Genomics Institute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software engineer on the genome browser project: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                                             </a:t>
            </a:r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Private email to the browser staff: </a:t>
            </a:r>
            <a:r>
              <a:rPr lang="en-US" sz="2400" dirty="0" err="1">
                <a:solidFill>
                  <a:srgbClr val="FFC000"/>
                </a:solidFill>
              </a:rPr>
              <a:t>genome-www@soe.ucsc.edu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Public email list: </a:t>
            </a:r>
            <a:r>
              <a:rPr lang="en-US" sz="2400" dirty="0" err="1">
                <a:solidFill>
                  <a:srgbClr val="FFC000"/>
                </a:solidFill>
              </a:rPr>
              <a:t>genome@soe.ucsc.edu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114597" y="293522"/>
            <a:ext cx="804516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BME-110 – Computational Biology Tools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84852-1E94-18E7-403A-C6BD729CE1ED}"/>
              </a:ext>
            </a:extLst>
          </p:cNvPr>
          <p:cNvSpPr txBox="1"/>
          <p:nvPr/>
        </p:nvSpPr>
        <p:spPr>
          <a:xfrm>
            <a:off x="1088315" y="5271017"/>
            <a:ext cx="8097726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Latest updated copy of this presentation: https://</a:t>
            </a:r>
            <a:r>
              <a:rPr lang="en-US" sz="2400" dirty="0" err="1">
                <a:solidFill>
                  <a:srgbClr val="FFFF00"/>
                </a:solidFill>
              </a:rPr>
              <a:t>bit.ly</a:t>
            </a:r>
            <a:r>
              <a:rPr lang="en-US" sz="2400" dirty="0">
                <a:solidFill>
                  <a:srgbClr val="FFFF00"/>
                </a:solidFill>
              </a:rPr>
              <a:t>/4jvEn6T 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2A9D30-FD00-3F8D-17D7-76ED36953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040" y="3747099"/>
            <a:ext cx="3005960" cy="300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21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0" y="2680447"/>
            <a:ext cx="2931459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hgTracks</a:t>
            </a:r>
            <a:endParaRPr lang="en-US" sz="2800" dirty="0">
              <a:solidFill>
                <a:srgbClr val="FFC000"/>
              </a:solidFill>
            </a:endParaRP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default view</a:t>
            </a: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534750C-4F95-4763-38A4-3F3FD377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474" y="0"/>
            <a:ext cx="7772400" cy="67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9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878541" y="3167390"/>
            <a:ext cx="293145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‘track’ controls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D86864-4DC1-99DB-BC1B-A22F37D21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376" y="0"/>
            <a:ext cx="7967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60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all tracks set to ‘hide’, ‘base’ track set to ‘full’, zoom in to ‘base’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BA5706-8763-B77D-6310-EE5230A4B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35" y="506128"/>
            <a:ext cx="10865224" cy="635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3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Use the search form to find items by name, e.g. gene HOXA1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957BECE-12A1-847F-D84C-ED635A4C2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77010"/>
            <a:ext cx="12094289" cy="51300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 flipH="1">
            <a:off x="9454656" y="403761"/>
            <a:ext cx="2028783" cy="1175658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82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gene structure display in the browser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FAB725D-F560-8C22-71EE-EE5C62C9E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9" y="1109698"/>
            <a:ext cx="11184198" cy="53445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>
            <a:off x="6507678" y="1009401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16D5D-2D62-BD5E-A9B2-A1211E9722A7}"/>
              </a:ext>
            </a:extLst>
          </p:cNvPr>
          <p:cNvCxnSpPr>
            <a:cxnSpLocks/>
          </p:cNvCxnSpPr>
          <p:nvPr/>
        </p:nvCxnSpPr>
        <p:spPr>
          <a:xfrm flipH="1">
            <a:off x="8514525" y="1009401"/>
            <a:ext cx="1045111" cy="2419599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84396A-24C3-DF07-B5C3-D9E79A641129}"/>
              </a:ext>
            </a:extLst>
          </p:cNvPr>
          <p:cNvCxnSpPr>
            <a:cxnSpLocks/>
          </p:cNvCxnSpPr>
          <p:nvPr/>
        </p:nvCxnSpPr>
        <p:spPr>
          <a:xfrm>
            <a:off x="2632364" y="1042059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5CF4F4-38B5-C139-8C52-0B7736C9998D}"/>
              </a:ext>
            </a:extLst>
          </p:cNvPr>
          <p:cNvSpPr txBox="1"/>
          <p:nvPr/>
        </p:nvSpPr>
        <p:spPr>
          <a:xfrm>
            <a:off x="356259" y="666958"/>
            <a:ext cx="314490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UTR- Untranslated region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E23F8-9353-FFFF-A306-397BE7119BBA}"/>
              </a:ext>
            </a:extLst>
          </p:cNvPr>
          <p:cNvSpPr txBox="1"/>
          <p:nvPr/>
        </p:nvSpPr>
        <p:spPr>
          <a:xfrm>
            <a:off x="4314698" y="663904"/>
            <a:ext cx="230213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Exon coding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6E42A-4592-86BD-6D42-117AAB75AE14}"/>
              </a:ext>
            </a:extLst>
          </p:cNvPr>
          <p:cNvSpPr txBox="1"/>
          <p:nvPr/>
        </p:nvSpPr>
        <p:spPr>
          <a:xfrm>
            <a:off x="7733206" y="662996"/>
            <a:ext cx="325304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Intron non-coding region</a:t>
            </a:r>
          </a:p>
        </p:txBody>
      </p:sp>
    </p:spTree>
    <p:extLst>
      <p:ext uri="{BB962C8B-B14F-4D97-AF65-F5344CB8AC3E}">
        <p14:creationId xmlns:p14="http://schemas.microsoft.com/office/powerpoint/2010/main" val="3046130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service now available on all assemblies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CB6F22F-A449-63D3-75AB-D27F848E7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" y="697396"/>
            <a:ext cx="12086848" cy="57687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C0D447-0D46-9016-62A2-0BE1F6AB3881}"/>
              </a:ext>
            </a:extLst>
          </p:cNvPr>
          <p:cNvCxnSpPr>
            <a:cxnSpLocks/>
          </p:cNvCxnSpPr>
          <p:nvPr/>
        </p:nvCxnSpPr>
        <p:spPr>
          <a:xfrm flipH="1" flipV="1">
            <a:off x="3886200" y="1186543"/>
            <a:ext cx="4691743" cy="370114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69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results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9FB3669-3228-FAB5-7D83-53D2FF132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55" y="599420"/>
            <a:ext cx="8349343" cy="3737004"/>
          </a:xfrm>
          <a:prstGeom prst="rect">
            <a:avLst/>
          </a:prstGeom>
        </p:spPr>
      </p:pic>
      <p:pic>
        <p:nvPicPr>
          <p:cNvPr id="8" name="Picture 7" descr="A table of numbers with a number in the middle&#10;&#10;Description automatically generated">
            <a:extLst>
              <a:ext uri="{FF2B5EF4-FFF2-40B4-BE49-F238E27FC236}">
                <a16:creationId xmlns:a16="http://schemas.microsoft.com/office/drawing/2014/main" id="{F1536F21-7E6E-16B2-0CE4-0447DDA22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468" y="4709160"/>
            <a:ext cx="8360330" cy="214884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020FDE0-38E3-E446-9083-765C875DBC08}"/>
              </a:ext>
            </a:extLst>
          </p:cNvPr>
          <p:cNvSpPr/>
          <p:nvPr/>
        </p:nvSpPr>
        <p:spPr>
          <a:xfrm>
            <a:off x="6270168" y="4412624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5C54FA-02C9-9D2B-B1D7-81EF13C35E50}"/>
              </a:ext>
            </a:extLst>
          </p:cNvPr>
          <p:cNvSpPr/>
          <p:nvPr/>
        </p:nvSpPr>
        <p:spPr>
          <a:xfrm>
            <a:off x="3505200" y="4424820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2C9823-D9F4-3D86-1887-3E38CECB1441}"/>
              </a:ext>
            </a:extLst>
          </p:cNvPr>
          <p:cNvSpPr/>
          <p:nvPr/>
        </p:nvSpPr>
        <p:spPr>
          <a:xfrm>
            <a:off x="8621485" y="440304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2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07B1787-33B4-145E-54F3-05FE9E164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523220"/>
            <a:ext cx="7772400" cy="6334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/training/education/</a:t>
            </a:r>
          </a:p>
        </p:txBody>
      </p:sp>
    </p:spTree>
    <p:extLst>
      <p:ext uri="{BB962C8B-B14F-4D97-AF65-F5344CB8AC3E}">
        <p14:creationId xmlns:p14="http://schemas.microsoft.com/office/powerpoint/2010/main" val="3006705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Three ‘Reading’ frames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3707DD-8054-1212-BC28-FA5ABE5A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20" y="523220"/>
            <a:ext cx="11197087" cy="61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37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74765" y="0"/>
            <a:ext cx="844246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Create your own ‘sessions’ – views in the browser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2AA7996-5E8B-5109-C065-2DB1FFD50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104" y="644316"/>
            <a:ext cx="8617789" cy="6213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1A308-77FA-0B65-BBF7-067F08B37149}"/>
              </a:ext>
            </a:extLst>
          </p:cNvPr>
          <p:cNvSpPr txBox="1"/>
          <p:nvPr/>
        </p:nvSpPr>
        <p:spPr>
          <a:xfrm>
            <a:off x="363746" y="6334780"/>
            <a:ext cx="1146450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See also: http://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goldenPath</a:t>
            </a:r>
            <a:r>
              <a:rPr lang="en-US" sz="2800" dirty="0">
                <a:solidFill>
                  <a:srgbClr val="FFC000"/>
                </a:solidFill>
              </a:rPr>
              <a:t>/help/</a:t>
            </a:r>
            <a:r>
              <a:rPr lang="en-US" sz="2800" dirty="0" err="1">
                <a:solidFill>
                  <a:srgbClr val="FFC000"/>
                </a:solidFill>
              </a:rPr>
              <a:t>sessions.html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06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113598" y="696076"/>
            <a:ext cx="11705236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 The genome browser: </a:t>
            </a:r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brief introduction</a:t>
            </a:r>
          </a:p>
          <a:p>
            <a:r>
              <a:rPr lang="en-US" sz="2400" dirty="0">
                <a:solidFill>
                  <a:srgbClr val="FFFF00"/>
                </a:solidFill>
              </a:rPr>
              <a:t>2. Browser educational resources: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/training/education/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      interactive browser sessions demonstrating biology topics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3. Leave you with a puzzle: what is CODIS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984576" y="78411"/>
            <a:ext cx="220419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Today’s topics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31696-C8AC-1571-04F0-9678619FAFE4}"/>
              </a:ext>
            </a:extLst>
          </p:cNvPr>
          <p:cNvSpPr txBox="1"/>
          <p:nvPr/>
        </p:nvSpPr>
        <p:spPr>
          <a:xfrm>
            <a:off x="113598" y="3429000"/>
            <a:ext cx="11961191" cy="30469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https://youtu.be/0fKBhvDjuy0/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Powers of 10 (1977) Eames office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2.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https://youtu.be/7Hk9jct2ozY/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u="none" strike="noStrike" dirty="0">
                <a:solidFill>
                  <a:srgbClr val="FFFF00"/>
                </a:solidFill>
                <a:effectLst/>
                <a:latin typeface="YouTube Sans"/>
              </a:rPr>
              <a:t>DNA animation (2002-2014) by Drew Berry and Etsuko Uno</a:t>
            </a:r>
          </a:p>
          <a:p>
            <a:r>
              <a:rPr lang="en-US" sz="2400" dirty="0">
                <a:solidFill>
                  <a:srgbClr val="FFFF00"/>
                </a:solidFill>
              </a:rPr>
              <a:t>3.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https://youtu.be/ydqReeTV_vk/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Evo Devo (biology)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4.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https://youtu.be/f8FAJXPBdOg/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The Molecular Shape of You (quantum atomic theory)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5.  </a:t>
            </a:r>
            <a:r>
              <a:rPr lang="en-US" sz="2400" dirty="0">
                <a:solidFill>
                  <a:srgbClr val="FFC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https://youtu.be/SKhcan8pk2w/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Homochirality (all natural sugar is ‘right’ handed)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6.  </a:t>
            </a:r>
            <a:r>
              <a:rPr lang="en-US" sz="2400" dirty="0">
                <a:solidFill>
                  <a:srgbClr val="FFC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https://youtu.be/b34al8YmQSA/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All coal is the same age (really ?)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A6E74-C17F-1CDC-B33F-8D9D02346DF8}"/>
              </a:ext>
            </a:extLst>
          </p:cNvPr>
          <p:cNvSpPr txBox="1"/>
          <p:nvPr/>
        </p:nvSpPr>
        <p:spPr>
          <a:xfrm>
            <a:off x="984576" y="2775295"/>
            <a:ext cx="583890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Some fun links for your entertainment:</a:t>
            </a:r>
          </a:p>
        </p:txBody>
      </p:sp>
    </p:spTree>
    <p:extLst>
      <p:ext uri="{BB962C8B-B14F-4D97-AF65-F5344CB8AC3E}">
        <p14:creationId xmlns:p14="http://schemas.microsoft.com/office/powerpoint/2010/main" val="191525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746401" y="633478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/s/Hiram/hg38.codis</a:t>
            </a: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F6D84E0-E689-C2F4-E750-9C7E4019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912"/>
            <a:ext cx="12204700" cy="5545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CD1CC-BFAE-9E78-F651-9C2DF6F4EE16}"/>
              </a:ext>
            </a:extLst>
          </p:cNvPr>
          <p:cNvSpPr txBox="1"/>
          <p:nvPr/>
        </p:nvSpPr>
        <p:spPr>
          <a:xfrm>
            <a:off x="103414" y="70731"/>
            <a:ext cx="119851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Leave you with a puzzle: how does DNA forensic identification work ?</a:t>
            </a:r>
          </a:p>
        </p:txBody>
      </p:sp>
    </p:spTree>
    <p:extLst>
      <p:ext uri="{BB962C8B-B14F-4D97-AF65-F5344CB8AC3E}">
        <p14:creationId xmlns:p14="http://schemas.microsoft.com/office/powerpoint/2010/main" val="217232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353947" y="2017985"/>
            <a:ext cx="8332853" cy="37856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Providing a web browser view of the human genome since 2001, added mouse genome in 2002, today serving up a view of over 5,200 genome assemblies for over 3,400 species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15,000 users per day, web site 300,000+ data files == 23 Tb of data, 59,000+ MySQL tables == 7 Tb of data, 90 Tb data available for download (over 2 Tb per day is sent out)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Live demonstration:  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51354" y="693683"/>
            <a:ext cx="7791813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The UCSC Genome Browser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2002 - </a:t>
            </a:r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pubmed.ncbi.nlm.nih.gov</a:t>
            </a:r>
            <a:r>
              <a:rPr lang="en-US" sz="2800" dirty="0">
                <a:solidFill>
                  <a:srgbClr val="FFC000"/>
                </a:solidFill>
              </a:rPr>
              <a:t>/19957273/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E36359C-A97C-F561-E3CB-D22FB0BE1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903" y="2017985"/>
            <a:ext cx="2901150" cy="44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26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918749" y="7842"/>
            <a:ext cx="1043282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UCSC Genome Browser Staff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772EF-5F09-587E-0080-41D958429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224" y="593406"/>
            <a:ext cx="2108200" cy="1181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1E345B-3BD1-C9DB-4CA9-A564410DD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575" y="606110"/>
            <a:ext cx="2082800" cy="1181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17187-C5B4-579D-A2C0-A555B0816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90" y="2170842"/>
            <a:ext cx="2082800" cy="116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3C2478-18B1-28D2-54D4-B3BE58CEA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688" y="2156814"/>
            <a:ext cx="2108200" cy="1208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CF0BA4-550C-5EC6-D590-A5E55478D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9570" y="2146752"/>
            <a:ext cx="2032000" cy="1219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069E68-79A4-F983-3D99-27B596648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00" y="3743883"/>
            <a:ext cx="2044700" cy="1155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D87D6B-0664-3FBF-699B-6F2748ED8F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3745" y="3743881"/>
            <a:ext cx="2070100" cy="119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BBFDE6-E064-96EB-8CA9-8314BEF388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3242" y="2172146"/>
            <a:ext cx="2082800" cy="1193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794B42-E4F7-1F9A-45E3-268C8BEAA1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2762" y="3715852"/>
            <a:ext cx="2070100" cy="1244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646585-7F6B-1089-3D56-489AE24B5F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835" y="5286269"/>
            <a:ext cx="2095500" cy="1219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18DAA8-F7E8-4ACD-4A1F-C7F14B0195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7332" y="5295685"/>
            <a:ext cx="2095500" cy="11811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BBCD69-4B2A-7D37-4BAC-77FEEB76AC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27888" y="5289114"/>
            <a:ext cx="2044700" cy="12319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A3B2E45-9EBA-291C-05F2-DFE816EC7813}"/>
              </a:ext>
            </a:extLst>
          </p:cNvPr>
          <p:cNvSpPr/>
          <p:nvPr/>
        </p:nvSpPr>
        <p:spPr>
          <a:xfrm>
            <a:off x="9911245" y="6043452"/>
            <a:ext cx="830317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17ECE7-F5DC-BF8A-DA2E-4B0D230EA8AA}"/>
              </a:ext>
            </a:extLst>
          </p:cNvPr>
          <p:cNvSpPr txBox="1"/>
          <p:nvPr/>
        </p:nvSpPr>
        <p:spPr>
          <a:xfrm>
            <a:off x="4343796" y="4941623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Chris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0A2159-CAA0-7625-B4CC-0E3F7EFA4F60}"/>
              </a:ext>
            </a:extLst>
          </p:cNvPr>
          <p:cNvSpPr txBox="1"/>
          <p:nvPr/>
        </p:nvSpPr>
        <p:spPr>
          <a:xfrm>
            <a:off x="4286094" y="179069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Angie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270AA7-AE8E-0A98-1BB9-7C3F1CFC5D14}"/>
              </a:ext>
            </a:extLst>
          </p:cNvPr>
          <p:cNvSpPr txBox="1"/>
          <p:nvPr/>
        </p:nvSpPr>
        <p:spPr>
          <a:xfrm>
            <a:off x="7130205" y="1795514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Brian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6DE031-ACAF-8DB7-94F2-CD79130AB863}"/>
              </a:ext>
            </a:extLst>
          </p:cNvPr>
          <p:cNvSpPr txBox="1"/>
          <p:nvPr/>
        </p:nvSpPr>
        <p:spPr>
          <a:xfrm>
            <a:off x="9772486" y="178406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Hiram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DB08B6-08F4-F354-EBA3-35342E472EEA}"/>
              </a:ext>
            </a:extLst>
          </p:cNvPr>
          <p:cNvSpPr txBox="1"/>
          <p:nvPr/>
        </p:nvSpPr>
        <p:spPr>
          <a:xfrm>
            <a:off x="1495097" y="3355436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Erich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83AD30-BDDB-9852-CAEE-820581D3EDE9}"/>
              </a:ext>
            </a:extLst>
          </p:cNvPr>
          <p:cNvSpPr txBox="1"/>
          <p:nvPr/>
        </p:nvSpPr>
        <p:spPr>
          <a:xfrm>
            <a:off x="1495097" y="4922981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Max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42C452-A6E7-930B-8F48-E954851EEFAC}"/>
              </a:ext>
            </a:extLst>
          </p:cNvPr>
          <p:cNvSpPr txBox="1"/>
          <p:nvPr/>
        </p:nvSpPr>
        <p:spPr>
          <a:xfrm>
            <a:off x="1495097" y="6515277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Jairo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D37FD9-EF11-BFF4-A4F7-E710CA8ABEAC}"/>
              </a:ext>
            </a:extLst>
          </p:cNvPr>
          <p:cNvSpPr txBox="1"/>
          <p:nvPr/>
        </p:nvSpPr>
        <p:spPr>
          <a:xfrm>
            <a:off x="4286094" y="3355436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Galt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0C0C68-2B16-75AD-8205-C7B668E5CB6C}"/>
              </a:ext>
            </a:extLst>
          </p:cNvPr>
          <p:cNvSpPr txBox="1"/>
          <p:nvPr/>
        </p:nvSpPr>
        <p:spPr>
          <a:xfrm>
            <a:off x="7089521" y="3355436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Matt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08EC6-1FD0-D809-D464-284B2A5A2D23}"/>
              </a:ext>
            </a:extLst>
          </p:cNvPr>
          <p:cNvSpPr txBox="1"/>
          <p:nvPr/>
        </p:nvSpPr>
        <p:spPr>
          <a:xfrm>
            <a:off x="9845777" y="3355412"/>
            <a:ext cx="97988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Jonathan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63B2BA-3ED5-8FF7-5497-70F5F4B7D455}"/>
              </a:ext>
            </a:extLst>
          </p:cNvPr>
          <p:cNvSpPr txBox="1"/>
          <p:nvPr/>
        </p:nvSpPr>
        <p:spPr>
          <a:xfrm>
            <a:off x="1494663" y="1776504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Jorge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A064DE1-74E3-A770-C121-DA0FE8CE6C23}"/>
              </a:ext>
            </a:extLst>
          </p:cNvPr>
          <p:cNvSpPr txBox="1"/>
          <p:nvPr/>
        </p:nvSpPr>
        <p:spPr>
          <a:xfrm>
            <a:off x="7078411" y="497200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Brittney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9D3652-34FA-7300-5565-EA832E78104D}"/>
              </a:ext>
            </a:extLst>
          </p:cNvPr>
          <p:cNvSpPr txBox="1"/>
          <p:nvPr/>
        </p:nvSpPr>
        <p:spPr>
          <a:xfrm>
            <a:off x="9870621" y="493330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Lou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07844D3-8E4C-BFBE-D7B7-ADA874671FE8}"/>
              </a:ext>
            </a:extLst>
          </p:cNvPr>
          <p:cNvSpPr txBox="1"/>
          <p:nvPr/>
        </p:nvSpPr>
        <p:spPr>
          <a:xfrm>
            <a:off x="4343796" y="6496235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Clay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8E9351-AAC1-889D-C9B9-F7E8996A6A25}"/>
              </a:ext>
            </a:extLst>
          </p:cNvPr>
          <p:cNvSpPr txBox="1"/>
          <p:nvPr/>
        </p:nvSpPr>
        <p:spPr>
          <a:xfrm>
            <a:off x="7093114" y="647829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Gerardo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68CC4F-F2CF-3965-FBC8-747F10909336}"/>
              </a:ext>
            </a:extLst>
          </p:cNvPr>
          <p:cNvSpPr txBox="1"/>
          <p:nvPr/>
        </p:nvSpPr>
        <p:spPr>
          <a:xfrm>
            <a:off x="9846724" y="6518494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0AC6-77A7-67E9-5B5F-F78ECBA24F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719" y="587660"/>
            <a:ext cx="2057400" cy="119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BB223D-1CB5-F14A-9356-6518ECC790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86324" y="3732008"/>
            <a:ext cx="2057400" cy="118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0C27CE-3887-A3D8-1772-B822830880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2904" y="5271854"/>
            <a:ext cx="2044700" cy="1193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CCD0EC-9027-A891-96CA-A0A49FCEDE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67274" y="625503"/>
            <a:ext cx="20955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01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354114" y="-58869"/>
            <a:ext cx="94837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 browser ‘home’ page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B2300-9B5D-D36F-8C8F-0456BA9F3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80" y="464351"/>
            <a:ext cx="11483439" cy="636384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8D1359-250E-C442-F122-36A8F005834D}"/>
              </a:ext>
            </a:extLst>
          </p:cNvPr>
          <p:cNvCxnSpPr>
            <a:cxnSpLocks/>
          </p:cNvCxnSpPr>
          <p:nvPr/>
        </p:nvCxnSpPr>
        <p:spPr>
          <a:xfrm flipH="1" flipV="1">
            <a:off x="1660634" y="987571"/>
            <a:ext cx="2732690" cy="1461339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3163C3C-9ABD-5EF1-452C-BB4F4E2F1073}"/>
              </a:ext>
            </a:extLst>
          </p:cNvPr>
          <p:cNvSpPr txBox="1"/>
          <p:nvPr/>
        </p:nvSpPr>
        <p:spPr>
          <a:xfrm>
            <a:off x="10030981" y="464351"/>
            <a:ext cx="1613808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Use the blue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navigation bar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BFCF6D-8AB6-9FA4-8DDB-C2599CA22988}"/>
              </a:ext>
            </a:extLst>
          </p:cNvPr>
          <p:cNvSpPr txBox="1"/>
          <p:nvPr/>
        </p:nvSpPr>
        <p:spPr>
          <a:xfrm>
            <a:off x="4289728" y="2375338"/>
            <a:ext cx="1613808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Click on ‘Genomes’ to get to the ‘gateway’ page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1C34E5-4375-25E8-99E6-650D39A97E68}"/>
              </a:ext>
            </a:extLst>
          </p:cNvPr>
          <p:cNvCxnSpPr>
            <a:cxnSpLocks/>
          </p:cNvCxnSpPr>
          <p:nvPr/>
        </p:nvCxnSpPr>
        <p:spPr>
          <a:xfrm flipH="1">
            <a:off x="6779172" y="698558"/>
            <a:ext cx="3251809" cy="289013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375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0" y="-58869"/>
            <a:ext cx="10837885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hgGateway</a:t>
            </a:r>
            <a:r>
              <a:rPr lang="en-US" sz="2800" dirty="0">
                <a:solidFill>
                  <a:srgbClr val="FFC000"/>
                </a:solidFill>
              </a:rPr>
              <a:t> ‘gateway’ page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185215-1C16-D296-7273-C3C5486F4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007" y="519367"/>
            <a:ext cx="9848193" cy="5861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CB91C5-4C64-D159-E231-EC2EEA90C767}"/>
              </a:ext>
            </a:extLst>
          </p:cNvPr>
          <p:cNvSpPr txBox="1"/>
          <p:nvPr/>
        </p:nvSpPr>
        <p:spPr>
          <a:xfrm>
            <a:off x="0" y="1211813"/>
            <a:ext cx="1774478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Note the search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form entry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02DD9C-C14D-578B-5099-7F38E41BB79B}"/>
              </a:ext>
            </a:extLst>
          </p:cNvPr>
          <p:cNvCxnSpPr>
            <a:cxnSpLocks/>
          </p:cNvCxnSpPr>
          <p:nvPr/>
        </p:nvCxnSpPr>
        <p:spPr>
          <a:xfrm>
            <a:off x="1103586" y="1913160"/>
            <a:ext cx="935421" cy="638057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741334-6925-A005-7F0D-D325B0E2ACCE}"/>
              </a:ext>
            </a:extLst>
          </p:cNvPr>
          <p:cNvSpPr txBox="1"/>
          <p:nvPr/>
        </p:nvSpPr>
        <p:spPr>
          <a:xfrm>
            <a:off x="0" y="2790272"/>
            <a:ext cx="1774478" cy="9233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Text search, any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word, case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insensitive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CBCB3A7B-8C5E-DBAB-D52B-A19D7443BF50}"/>
              </a:ext>
            </a:extLst>
          </p:cNvPr>
          <p:cNvSpPr/>
          <p:nvPr/>
        </p:nvSpPr>
        <p:spPr>
          <a:xfrm>
            <a:off x="2039008" y="2258914"/>
            <a:ext cx="2743200" cy="531358"/>
          </a:xfrm>
          <a:prstGeom prst="frame">
            <a:avLst/>
          </a:prstGeom>
          <a:solidFill>
            <a:schemeClr val="accent2"/>
          </a:solidFill>
          <a:ln w="19050" cap="rnd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D459E9-CA7C-A9AF-21B2-118072122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12" y="800586"/>
            <a:ext cx="4767517" cy="122850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94FEC1-741F-C0B5-74F1-5934F3067726}"/>
              </a:ext>
            </a:extLst>
          </p:cNvPr>
          <p:cNvCxnSpPr>
            <a:cxnSpLocks/>
          </p:cNvCxnSpPr>
          <p:nvPr/>
        </p:nvCxnSpPr>
        <p:spPr>
          <a:xfrm flipV="1">
            <a:off x="4863505" y="1858144"/>
            <a:ext cx="2363057" cy="638057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Frame 16">
            <a:extLst>
              <a:ext uri="{FF2B5EF4-FFF2-40B4-BE49-F238E27FC236}">
                <a16:creationId xmlns:a16="http://schemas.microsoft.com/office/drawing/2014/main" id="{3560F418-7AA6-19EE-F295-4854A936A80D}"/>
              </a:ext>
            </a:extLst>
          </p:cNvPr>
          <p:cNvSpPr/>
          <p:nvPr/>
        </p:nvSpPr>
        <p:spPr>
          <a:xfrm>
            <a:off x="7279112" y="779566"/>
            <a:ext cx="4872617" cy="1343524"/>
          </a:xfrm>
          <a:prstGeom prst="frame">
            <a:avLst/>
          </a:prstGeom>
          <a:solidFill>
            <a:schemeClr val="accent2"/>
          </a:solidFill>
          <a:ln>
            <a:solidFill>
              <a:srgbClr val="1EB1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8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479" y="54321"/>
            <a:ext cx="8789192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enter search term to find assembly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DE12105-689C-DC4A-7070-99BE498CC31D}"/>
              </a:ext>
            </a:extLst>
          </p:cNvPr>
          <p:cNvSpPr txBox="1"/>
          <p:nvPr/>
        </p:nvSpPr>
        <p:spPr>
          <a:xfrm>
            <a:off x="7042909" y="986257"/>
            <a:ext cx="441690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genome.ucsc.edu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cgi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-bin/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hgGateway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4C172DB2-1EEB-9762-CAE2-44DF849B9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717" y="1007045"/>
            <a:ext cx="4769290" cy="432089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16F47-6200-5DBC-875B-FC7EF78EFAA9}"/>
              </a:ext>
            </a:extLst>
          </p:cNvPr>
          <p:cNvCxnSpPr>
            <a:cxnSpLocks/>
          </p:cNvCxnSpPr>
          <p:nvPr/>
        </p:nvCxnSpPr>
        <p:spPr>
          <a:xfrm>
            <a:off x="1276539" y="1665838"/>
            <a:ext cx="1085410" cy="956113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7E2999-FCEE-662A-CFFC-53C6ABEF51C3}"/>
              </a:ext>
            </a:extLst>
          </p:cNvPr>
          <p:cNvCxnSpPr>
            <a:cxnSpLocks/>
          </p:cNvCxnSpPr>
          <p:nvPr/>
        </p:nvCxnSpPr>
        <p:spPr>
          <a:xfrm>
            <a:off x="578734" y="4523753"/>
            <a:ext cx="1759709" cy="0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7E9A7DE8-70F2-5532-CECD-E59726F282AC}"/>
              </a:ext>
            </a:extLst>
          </p:cNvPr>
          <p:cNvSpPr txBox="1">
            <a:spLocks/>
          </p:cNvSpPr>
          <p:nvPr/>
        </p:nvSpPr>
        <p:spPr>
          <a:xfrm>
            <a:off x="2338443" y="5572419"/>
            <a:ext cx="7710904" cy="62168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C000"/>
                </a:solidFill>
              </a:rPr>
              <a:t>select the assembly to view from the list</a:t>
            </a:r>
          </a:p>
        </p:txBody>
      </p:sp>
    </p:spTree>
    <p:extLst>
      <p:ext uri="{BB962C8B-B14F-4D97-AF65-F5344CB8AC3E}">
        <p14:creationId xmlns:p14="http://schemas.microsoft.com/office/powerpoint/2010/main" val="495297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668" y="-1204"/>
            <a:ext cx="9910131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gateway page now shows your selected assembly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BC78FD6-EF09-A127-33E7-21867D56A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762" y="683504"/>
            <a:ext cx="9014465" cy="613095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16F47-6200-5DBC-875B-FC7EF78EFAA9}"/>
              </a:ext>
            </a:extLst>
          </p:cNvPr>
          <p:cNvCxnSpPr>
            <a:cxnSpLocks/>
          </p:cNvCxnSpPr>
          <p:nvPr/>
        </p:nvCxnSpPr>
        <p:spPr>
          <a:xfrm flipH="1">
            <a:off x="10221686" y="903514"/>
            <a:ext cx="1783427" cy="1338943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052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668" y="-1204"/>
            <a:ext cx="9910131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view sequences show names and aliases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B2333C2-37B3-E675-51D8-35A75F13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721" y="620483"/>
            <a:ext cx="7930243" cy="436305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C89B64A-3BCC-B04B-787C-F259B3255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251" y="5202238"/>
            <a:ext cx="7930243" cy="156051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8C03FE-47FB-8B3E-A5E6-4A237D82FF75}"/>
              </a:ext>
            </a:extLst>
          </p:cNvPr>
          <p:cNvSpPr/>
          <p:nvPr/>
        </p:nvSpPr>
        <p:spPr>
          <a:xfrm>
            <a:off x="4169228" y="4983537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14D1AA-3122-69EC-41FC-19E4B4490B2E}"/>
              </a:ext>
            </a:extLst>
          </p:cNvPr>
          <p:cNvSpPr/>
          <p:nvPr/>
        </p:nvSpPr>
        <p:spPr>
          <a:xfrm>
            <a:off x="8654142" y="498353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6602B85-F6EC-327E-08B6-796A6662910D}"/>
              </a:ext>
            </a:extLst>
          </p:cNvPr>
          <p:cNvSpPr/>
          <p:nvPr/>
        </p:nvSpPr>
        <p:spPr>
          <a:xfrm flipV="1">
            <a:off x="6411685" y="5006295"/>
            <a:ext cx="293915" cy="206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00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2165</TotalTime>
  <Words>1403</Words>
  <Application>Microsoft Macintosh PowerPoint</Application>
  <PresentationFormat>Widescreen</PresentationFormat>
  <Paragraphs>120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YouTube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enter search term to find assembly</vt:lpstr>
      <vt:lpstr>gateway page now shows your selected assembly</vt:lpstr>
      <vt:lpstr>view sequences show names and aliases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Hiram M Clawson</dc:creator>
  <cp:keywords/>
  <dc:description/>
  <cp:lastModifiedBy>Hiram Clawson</cp:lastModifiedBy>
  <cp:revision>24</cp:revision>
  <dcterms:created xsi:type="dcterms:W3CDTF">2020-11-13T22:49:30Z</dcterms:created>
  <dcterms:modified xsi:type="dcterms:W3CDTF">2025-04-15T22:42:45Z</dcterms:modified>
  <cp:category/>
</cp:coreProperties>
</file>