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9" r:id="rId4"/>
    <p:sldId id="263" r:id="rId5"/>
    <p:sldId id="258" r:id="rId6"/>
    <p:sldId id="260" r:id="rId7"/>
    <p:sldId id="261" r:id="rId8"/>
    <p:sldId id="274" r:id="rId9"/>
    <p:sldId id="271" r:id="rId10"/>
    <p:sldId id="275" r:id="rId11"/>
    <p:sldId id="268" r:id="rId12"/>
    <p:sldId id="269" r:id="rId13"/>
    <p:sldId id="270" r:id="rId14"/>
    <p:sldId id="264" r:id="rId15"/>
    <p:sldId id="265" r:id="rId16"/>
    <p:sldId id="266" r:id="rId17"/>
    <p:sldId id="273" r:id="rId18"/>
    <p:sldId id="276"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634" autoAdjust="0"/>
  </p:normalViewPr>
  <p:slideViewPr>
    <p:cSldViewPr snapToGrid="0" snapToObjects="1">
      <p:cViewPr varScale="1">
        <p:scale>
          <a:sx n="72" d="100"/>
          <a:sy n="72" d="100"/>
        </p:scale>
        <p:origin x="-269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ACBC7C-E6C6-2B4A-9234-E88847909ECF}" type="datetimeFigureOut">
              <a:rPr lang="en-US" smtClean="0"/>
              <a:t>2/14/12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E08F6A-D13A-5947-9687-AFE88E9D1892}" type="slidenum">
              <a:rPr lang="en-US" smtClean="0"/>
              <a:t>‹#›</a:t>
            </a:fld>
            <a:endParaRPr lang="en-US"/>
          </a:p>
        </p:txBody>
      </p:sp>
    </p:spTree>
    <p:extLst>
      <p:ext uri="{BB962C8B-B14F-4D97-AF65-F5344CB8AC3E}">
        <p14:creationId xmlns:p14="http://schemas.microsoft.com/office/powerpoint/2010/main" val="273612324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thoughtworks.com/" TargetMode="External"/><Relationship Id="rId4" Type="http://schemas.openxmlformats.org/officeDocument/2006/relationships/hyperlink" Target="http://www.jrandolph.com/blog/" TargetMode="External"/><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E08F6A-D13A-5947-9687-AFE88E9D1892}" type="slidenum">
              <a:rPr lang="en-US" smtClean="0"/>
              <a:t>2</a:t>
            </a:fld>
            <a:endParaRPr lang="en-US"/>
          </a:p>
        </p:txBody>
      </p:sp>
    </p:spTree>
    <p:extLst>
      <p:ext uri="{BB962C8B-B14F-4D97-AF65-F5344CB8AC3E}">
        <p14:creationId xmlns:p14="http://schemas.microsoft.com/office/powerpoint/2010/main" val="1101733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Started out in 2004 at </a:t>
            </a:r>
            <a:r>
              <a:rPr lang="en-US" dirty="0" smtClean="0">
                <a:hlinkClick r:id="rId3"/>
              </a:rPr>
              <a:t>ThoughtWorks</a:t>
            </a:r>
            <a:r>
              <a:rPr lang="en-US" dirty="0" smtClean="0"/>
              <a:t> in Chicago, with </a:t>
            </a:r>
            <a:r>
              <a:rPr lang="en-US" dirty="0" smtClean="0">
                <a:hlinkClick r:id="rId4"/>
              </a:rPr>
              <a:t>Jason Huggins</a:t>
            </a:r>
            <a:r>
              <a:rPr lang="en-US" dirty="0" smtClean="0"/>
              <a:t> building the Core mode as "</a:t>
            </a:r>
            <a:r>
              <a:rPr lang="en-US" dirty="0" err="1" smtClean="0"/>
              <a:t>JavaScriptTestRunner</a:t>
            </a:r>
            <a:r>
              <a:rPr lang="en-US" dirty="0" smtClean="0"/>
              <a:t>" for the testing of an internal Time and Expenses application (Python, </a:t>
            </a:r>
            <a:r>
              <a:rPr lang="en-US" dirty="0" err="1" smtClean="0"/>
              <a:t>Plone</a:t>
            </a:r>
            <a:r>
              <a:rPr lang="en-US" dirty="0" smtClean="0"/>
              <a:t>).</a:t>
            </a:r>
          </a:p>
          <a:p>
            <a:endParaRPr lang="en-US" dirty="0" smtClean="0"/>
          </a:p>
          <a:p>
            <a:r>
              <a:rPr lang="en-US" dirty="0" smtClean="0"/>
              <a:t>Full history at:</a:t>
            </a:r>
            <a:r>
              <a:rPr lang="en-US" baseline="0" dirty="0" smtClean="0"/>
              <a:t>  http://</a:t>
            </a:r>
            <a:r>
              <a:rPr lang="en-US" baseline="0" dirty="0" err="1" smtClean="0"/>
              <a:t>seleniumhq.org</a:t>
            </a:r>
            <a:r>
              <a:rPr lang="en-US" baseline="0" dirty="0" smtClean="0"/>
              <a:t>/about/</a:t>
            </a:r>
            <a:r>
              <a:rPr lang="en-US" baseline="0" dirty="0" err="1" smtClean="0"/>
              <a:t>history.html</a:t>
            </a:r>
            <a:endParaRPr lang="en-US" baseline="0" dirty="0" smtClean="0"/>
          </a:p>
          <a:p>
            <a:endParaRPr lang="en-US" baseline="0" dirty="0" smtClean="0"/>
          </a:p>
          <a:p>
            <a:r>
              <a:rPr lang="en-US" b="1" dirty="0" smtClean="0"/>
              <a:t>Selenium</a:t>
            </a:r>
            <a:r>
              <a:rPr lang="en-US" dirty="0" smtClean="0"/>
              <a:t> uses JavaScript to automate web pages. This lets it interact very tightly with web content, and was one of the first automation tools to support Ajax and other heavily dynamic pages. However, this also means Selenium runs inside the JavaScript sandbox. This means you need to run the Selenium-RC server to get around the same-origin policy, which can sometimes cause issues with browser setup.</a:t>
            </a:r>
          </a:p>
          <a:p>
            <a:endParaRPr lang="en-US" dirty="0" smtClean="0"/>
          </a:p>
          <a:p>
            <a:r>
              <a:rPr lang="en-US" b="1" dirty="0" err="1" smtClean="0"/>
              <a:t>WebDriver</a:t>
            </a:r>
            <a:r>
              <a:rPr lang="en-US" dirty="0" smtClean="0"/>
              <a:t> on the other hand uses native automation from each language. While this means it takes longer to support new browsers/languages, it does offer a much closer ‘feel’ to the browser. If you’re happy with </a:t>
            </a:r>
            <a:r>
              <a:rPr lang="en-US" dirty="0" err="1" smtClean="0"/>
              <a:t>WebDriver</a:t>
            </a:r>
            <a:r>
              <a:rPr lang="en-US" dirty="0" smtClean="0"/>
              <a:t>, stick with it, it’s the future. There are limitations and bugs right now, but if they’re not stopping you, go for it.</a:t>
            </a:r>
          </a:p>
          <a:p>
            <a:endParaRPr lang="en-US" dirty="0"/>
          </a:p>
        </p:txBody>
      </p:sp>
      <p:sp>
        <p:nvSpPr>
          <p:cNvPr id="4" name="Slide Number Placeholder 3"/>
          <p:cNvSpPr>
            <a:spLocks noGrp="1"/>
          </p:cNvSpPr>
          <p:nvPr>
            <p:ph type="sldNum" sz="quarter" idx="10"/>
          </p:nvPr>
        </p:nvSpPr>
        <p:spPr/>
        <p:txBody>
          <a:bodyPr/>
          <a:lstStyle/>
          <a:p>
            <a:fld id="{4DE08F6A-D13A-5947-9687-AFE88E9D1892}" type="slidenum">
              <a:rPr lang="en-US" smtClean="0"/>
              <a:t>3</a:t>
            </a:fld>
            <a:endParaRPr lang="en-US"/>
          </a:p>
        </p:txBody>
      </p:sp>
    </p:spTree>
    <p:extLst>
      <p:ext uri="{BB962C8B-B14F-4D97-AF65-F5344CB8AC3E}">
        <p14:creationId xmlns:p14="http://schemas.microsoft.com/office/powerpoint/2010/main" val="3472197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Static content -</a:t>
            </a:r>
            <a:r>
              <a:rPr lang="en-US" b="1" baseline="0" dirty="0" smtClean="0"/>
              <a:t>  </a:t>
            </a:r>
          </a:p>
          <a:p>
            <a:r>
              <a:rPr lang="en-US" dirty="0" smtClean="0"/>
              <a:t>a simple test for the existence of a static, non-changing, UI element. For instance:</a:t>
            </a:r>
          </a:p>
          <a:p>
            <a:r>
              <a:rPr lang="en-US" dirty="0" smtClean="0"/>
              <a:t>• Does each page have its expected page title?</a:t>
            </a:r>
          </a:p>
          <a:p>
            <a:r>
              <a:rPr lang="en-US" dirty="0" smtClean="0"/>
              <a:t>• Does the home page have the expected image?</a:t>
            </a:r>
          </a:p>
          <a:p>
            <a:r>
              <a:rPr lang="en-US" dirty="0" smtClean="0"/>
              <a:t>• Is the footer appearing on</a:t>
            </a:r>
            <a:r>
              <a:rPr lang="en-US" baseline="0" dirty="0" smtClean="0"/>
              <a:t> all pages?</a:t>
            </a:r>
          </a:p>
          <a:p>
            <a:endParaRPr lang="en-US" baseline="0" dirty="0" smtClean="0"/>
          </a:p>
          <a:p>
            <a:r>
              <a:rPr lang="en-US" b="1" baseline="0" dirty="0" smtClean="0"/>
              <a:t>Links – </a:t>
            </a:r>
          </a:p>
          <a:p>
            <a:r>
              <a:rPr lang="en-US" dirty="0" smtClean="0"/>
              <a:t>clicking each link and verifying the expected page.</a:t>
            </a:r>
          </a:p>
          <a:p>
            <a:endParaRPr lang="en-US" dirty="0" smtClean="0"/>
          </a:p>
          <a:p>
            <a:r>
              <a:rPr lang="en-US" b="1" dirty="0" smtClean="0"/>
              <a:t>Function tests –</a:t>
            </a:r>
          </a:p>
          <a:p>
            <a:r>
              <a:rPr lang="en-US" dirty="0" smtClean="0"/>
              <a:t>tests of a specific function within your application.</a:t>
            </a:r>
          </a:p>
          <a:p>
            <a:r>
              <a:rPr lang="en-US" dirty="0" smtClean="0"/>
              <a:t>• Often a function test will involve multiple pages with a form-based input page containing a collection of input fields, Submit and Cancel operations, and one or more response pages.</a:t>
            </a:r>
          </a:p>
          <a:p>
            <a:r>
              <a:rPr lang="en-US" dirty="0" smtClean="0"/>
              <a:t>• Function tests are often the most complex tests you’ll automate, but are usually the most important. </a:t>
            </a:r>
          </a:p>
          <a:p>
            <a:r>
              <a:rPr lang="en-US" dirty="0" smtClean="0"/>
              <a:t>• Typical tests: login, registration to the site, user account operations, account settings changes, complex data retrieval operations, among others. </a:t>
            </a:r>
          </a:p>
          <a:p>
            <a:r>
              <a:rPr lang="en-US" dirty="0" smtClean="0"/>
              <a:t>• Function tests typically mirror the user-scenarios used to specify the features and design or your application.</a:t>
            </a:r>
          </a:p>
          <a:p>
            <a:endParaRPr lang="en-US" dirty="0" smtClean="0"/>
          </a:p>
          <a:p>
            <a:r>
              <a:rPr lang="en-US" b="1" dirty="0" smtClean="0"/>
              <a:t>Dynamic elements</a:t>
            </a:r>
            <a:r>
              <a:rPr lang="en-US" b="1" baseline="0" dirty="0" smtClean="0"/>
              <a:t> –</a:t>
            </a:r>
          </a:p>
          <a:p>
            <a:r>
              <a:rPr lang="en-US" baseline="0" dirty="0" smtClean="0"/>
              <a:t>• server generated ID tags</a:t>
            </a:r>
          </a:p>
          <a:p>
            <a:r>
              <a:rPr lang="en-US" baseline="0" dirty="0" smtClean="0"/>
              <a:t>• Page elements that change based on user actions</a:t>
            </a:r>
          </a:p>
          <a:p>
            <a:endParaRPr lang="en-US" baseline="0" dirty="0" smtClean="0"/>
          </a:p>
          <a:p>
            <a:r>
              <a:rPr lang="en-US" b="1" baseline="0" dirty="0" smtClean="0"/>
              <a:t>AJAX – </a:t>
            </a:r>
          </a:p>
          <a:p>
            <a:r>
              <a:rPr lang="en-US" b="0" baseline="0" dirty="0" smtClean="0"/>
              <a:t>• checking elements or portions of the page that are loaded/re-loaded using AJAX calls to the server</a:t>
            </a:r>
          </a:p>
          <a:p>
            <a:endParaRPr lang="en-US" dirty="0" smtClean="0"/>
          </a:p>
        </p:txBody>
      </p:sp>
      <p:sp>
        <p:nvSpPr>
          <p:cNvPr id="4" name="Slide Number Placeholder 3"/>
          <p:cNvSpPr>
            <a:spLocks noGrp="1"/>
          </p:cNvSpPr>
          <p:nvPr>
            <p:ph type="sldNum" sz="quarter" idx="10"/>
          </p:nvPr>
        </p:nvSpPr>
        <p:spPr/>
        <p:txBody>
          <a:bodyPr/>
          <a:lstStyle/>
          <a:p>
            <a:fld id="{4DE08F6A-D13A-5947-9687-AFE88E9D1892}" type="slidenum">
              <a:rPr lang="en-US" smtClean="0"/>
              <a:t>4</a:t>
            </a:fld>
            <a:endParaRPr lang="en-US"/>
          </a:p>
        </p:txBody>
      </p:sp>
    </p:spTree>
    <p:extLst>
      <p:ext uri="{BB962C8B-B14F-4D97-AF65-F5344CB8AC3E}">
        <p14:creationId xmlns:p14="http://schemas.microsoft.com/office/powerpoint/2010/main" val="439321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demo of recording a short test, playing back, step through test, and add a comment.</a:t>
            </a:r>
            <a:endParaRPr lang="en-US" dirty="0"/>
          </a:p>
        </p:txBody>
      </p:sp>
      <p:sp>
        <p:nvSpPr>
          <p:cNvPr id="4" name="Slide Number Placeholder 3"/>
          <p:cNvSpPr>
            <a:spLocks noGrp="1"/>
          </p:cNvSpPr>
          <p:nvPr>
            <p:ph type="sldNum" sz="quarter" idx="10"/>
          </p:nvPr>
        </p:nvSpPr>
        <p:spPr/>
        <p:txBody>
          <a:bodyPr/>
          <a:lstStyle/>
          <a:p>
            <a:fld id="{4DE08F6A-D13A-5947-9687-AFE88E9D1892}" type="slidenum">
              <a:rPr lang="en-US" smtClean="0"/>
              <a:t>7</a:t>
            </a:fld>
            <a:endParaRPr lang="en-US"/>
          </a:p>
        </p:txBody>
      </p:sp>
    </p:spTree>
    <p:extLst>
      <p:ext uri="{BB962C8B-B14F-4D97-AF65-F5344CB8AC3E}">
        <p14:creationId xmlns:p14="http://schemas.microsoft.com/office/powerpoint/2010/main" val="3267182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E08F6A-D13A-5947-9687-AFE88E9D1892}" type="slidenum">
              <a:rPr lang="en-US" smtClean="0"/>
              <a:t>10</a:t>
            </a:fld>
            <a:endParaRPr lang="en-US"/>
          </a:p>
        </p:txBody>
      </p:sp>
    </p:spTree>
    <p:extLst>
      <p:ext uri="{BB962C8B-B14F-4D97-AF65-F5344CB8AC3E}">
        <p14:creationId xmlns:p14="http://schemas.microsoft.com/office/powerpoint/2010/main" val="1455767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Return to demo test created previously and show how to find complex </a:t>
            </a:r>
            <a:r>
              <a:rPr lang="en-US" dirty="0" err="1" smtClean="0"/>
              <a:t>css</a:t>
            </a:r>
            <a:r>
              <a:rPr lang="en-US" dirty="0" smtClean="0"/>
              <a:t> locators with Selector</a:t>
            </a:r>
            <a:r>
              <a:rPr lang="en-US" baseline="0" dirty="0" smtClean="0"/>
              <a:t> </a:t>
            </a:r>
            <a:r>
              <a:rPr lang="en-US" dirty="0" smtClean="0"/>
              <a:t>Gadget (http://</a:t>
            </a:r>
            <a:r>
              <a:rPr lang="en-US" dirty="0" err="1" smtClean="0"/>
              <a:t>www.selectorgadget.com</a:t>
            </a:r>
            <a:r>
              <a:rPr lang="en-US" dirty="0" smtClean="0"/>
              <a:t>/).</a:t>
            </a:r>
            <a:endParaRPr lang="en-US" dirty="0"/>
          </a:p>
        </p:txBody>
      </p:sp>
      <p:sp>
        <p:nvSpPr>
          <p:cNvPr id="4" name="Slide Number Placeholder 3"/>
          <p:cNvSpPr>
            <a:spLocks noGrp="1"/>
          </p:cNvSpPr>
          <p:nvPr>
            <p:ph type="sldNum" sz="quarter" idx="10"/>
          </p:nvPr>
        </p:nvSpPr>
        <p:spPr/>
        <p:txBody>
          <a:bodyPr/>
          <a:lstStyle/>
          <a:p>
            <a:fld id="{4DE08F6A-D13A-5947-9687-AFE88E9D1892}" type="slidenum">
              <a:rPr lang="en-US" smtClean="0"/>
              <a:t>13</a:t>
            </a:fld>
            <a:endParaRPr lang="en-US"/>
          </a:p>
        </p:txBody>
      </p:sp>
    </p:spTree>
    <p:extLst>
      <p:ext uri="{BB962C8B-B14F-4D97-AF65-F5344CB8AC3E}">
        <p14:creationId xmlns:p14="http://schemas.microsoft.com/office/powerpoint/2010/main" val="6581916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E08F6A-D13A-5947-9687-AFE88E9D1892}" type="slidenum">
              <a:rPr lang="en-US" smtClean="0"/>
              <a:t>14</a:t>
            </a:fld>
            <a:endParaRPr lang="en-US"/>
          </a:p>
        </p:txBody>
      </p:sp>
    </p:spTree>
    <p:extLst>
      <p:ext uri="{BB962C8B-B14F-4D97-AF65-F5344CB8AC3E}">
        <p14:creationId xmlns:p14="http://schemas.microsoft.com/office/powerpoint/2010/main" val="2647861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E08F6A-D13A-5947-9687-AFE88E9D1892}" type="slidenum">
              <a:rPr lang="en-US" smtClean="0"/>
              <a:t>18</a:t>
            </a:fld>
            <a:endParaRPr lang="en-US"/>
          </a:p>
        </p:txBody>
      </p:sp>
    </p:spTree>
    <p:extLst>
      <p:ext uri="{BB962C8B-B14F-4D97-AF65-F5344CB8AC3E}">
        <p14:creationId xmlns:p14="http://schemas.microsoft.com/office/powerpoint/2010/main" val="538295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2/14/12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2/14/12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2/14/12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2/14/12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2/14/12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2/14/12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2/14/12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2/14/12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2/14/12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2/14/12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2/14/12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2/14/12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genomewiki.ucsc.edu/genecats/index.php/Selenium" TargetMode="External"/><Relationship Id="rId4" Type="http://schemas.openxmlformats.org/officeDocument/2006/relationships/hyperlink" Target="http://seleniumhq.org/docs/index.html" TargetMode="External"/><Relationship Id="rId5" Type="http://schemas.openxmlformats.org/officeDocument/2006/relationships/hyperlink" Target="http://www.seleniumwiki.com/" TargetMode="External"/><Relationship Id="rId6" Type="http://schemas.openxmlformats.org/officeDocument/2006/relationships/hyperlink" Target="http://groups.google.com/group/selenium-users" TargetMode="Externa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genomewiki.ucsc.edu/genecats/index.php/Selenium%23Setting_up_Selenium_IDE" TargetMode="External"/><Relationship Id="rId3" Type="http://schemas.openxmlformats.org/officeDocument/2006/relationships/image" Target="../media/image3.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3.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10484"/>
            <a:ext cx="7772400" cy="1470025"/>
          </a:xfrm>
        </p:spPr>
        <p:txBody>
          <a:bodyPr>
            <a:normAutofit/>
          </a:bodyPr>
          <a:lstStyle/>
          <a:p>
            <a:r>
              <a:rPr lang="en-US" sz="6600" b="1" dirty="0" smtClean="0"/>
              <a:t>Selenium Testing</a:t>
            </a:r>
            <a:endParaRPr lang="en-US" sz="6600" b="1" dirty="0"/>
          </a:p>
        </p:txBody>
      </p:sp>
      <p:sp>
        <p:nvSpPr>
          <p:cNvPr id="3" name="Subtitle 2"/>
          <p:cNvSpPr>
            <a:spLocks noGrp="1"/>
          </p:cNvSpPr>
          <p:nvPr>
            <p:ph type="subTitle" idx="1"/>
          </p:nvPr>
        </p:nvSpPr>
        <p:spPr>
          <a:xfrm>
            <a:off x="1371600" y="4762500"/>
            <a:ext cx="6400800" cy="1752600"/>
          </a:xfrm>
        </p:spPr>
        <p:txBody>
          <a:bodyPr/>
          <a:lstStyle/>
          <a:p>
            <a:r>
              <a:rPr lang="en-US" dirty="0" smtClean="0"/>
              <a:t>With </a:t>
            </a:r>
            <a:r>
              <a:rPr lang="en-US" dirty="0" err="1" smtClean="0"/>
              <a:t>Venkat</a:t>
            </a:r>
            <a:r>
              <a:rPr lang="en-US" dirty="0" smtClean="0"/>
              <a:t> and Greg</a:t>
            </a:r>
            <a:endParaRPr lang="en-US" dirty="0"/>
          </a:p>
        </p:txBody>
      </p:sp>
      <p:pic>
        <p:nvPicPr>
          <p:cNvPr id="4" name="Picture 3" descr="big-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679287"/>
            <a:ext cx="2113975" cy="1913148"/>
          </a:xfrm>
          <a:prstGeom prst="rect">
            <a:avLst/>
          </a:prstGeom>
        </p:spPr>
      </p:pic>
    </p:spTree>
    <p:extLst>
      <p:ext uri="{BB962C8B-B14F-4D97-AF65-F5344CB8AC3E}">
        <p14:creationId xmlns:p14="http://schemas.microsoft.com/office/powerpoint/2010/main" val="1829827162"/>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Selenium Server: architecture</a:t>
            </a:r>
            <a:endParaRPr lang="en-US" b="1" dirty="0"/>
          </a:p>
        </p:txBody>
      </p:sp>
      <p:sp>
        <p:nvSpPr>
          <p:cNvPr id="3" name="Content Placeholder 2"/>
          <p:cNvSpPr>
            <a:spLocks noGrp="1"/>
          </p:cNvSpPr>
          <p:nvPr>
            <p:ph idx="1"/>
          </p:nvPr>
        </p:nvSpPr>
        <p:spPr/>
        <p:txBody>
          <a:bodyPr>
            <a:normAutofit/>
          </a:bodyPr>
          <a:lstStyle/>
          <a:p>
            <a:r>
              <a:rPr lang="en-US" sz="2000" dirty="0" smtClean="0"/>
              <a:t>Uses Selenium </a:t>
            </a:r>
            <a:r>
              <a:rPr lang="en-US" sz="2000" dirty="0" err="1" smtClean="0"/>
              <a:t>Webdriver</a:t>
            </a:r>
            <a:r>
              <a:rPr lang="en-US" sz="2000" dirty="0" smtClean="0"/>
              <a:t>: bindings to drive/interact with browsers</a:t>
            </a:r>
          </a:p>
          <a:p>
            <a:r>
              <a:rPr lang="en-US" sz="2000" dirty="0" smtClean="0"/>
              <a:t>Can use various languages that have </a:t>
            </a:r>
            <a:r>
              <a:rPr lang="en-US" sz="2000" dirty="0" err="1" smtClean="0"/>
              <a:t>Webdriver</a:t>
            </a:r>
            <a:r>
              <a:rPr lang="en-US" sz="2000" dirty="0" smtClean="0"/>
              <a:t> packages.</a:t>
            </a:r>
          </a:p>
          <a:p>
            <a:pPr lvl="1"/>
            <a:r>
              <a:rPr lang="en-US" sz="1600" dirty="0" smtClean="0"/>
              <a:t>Java</a:t>
            </a:r>
          </a:p>
          <a:p>
            <a:pPr lvl="1"/>
            <a:r>
              <a:rPr lang="en-US" sz="1600" dirty="0" smtClean="0"/>
              <a:t>C#</a:t>
            </a:r>
          </a:p>
          <a:p>
            <a:pPr lvl="1"/>
            <a:r>
              <a:rPr lang="en-US" sz="1600" b="1" dirty="0" smtClean="0"/>
              <a:t>Python (What we intend to use)</a:t>
            </a:r>
          </a:p>
          <a:p>
            <a:pPr lvl="1"/>
            <a:r>
              <a:rPr lang="en-US" sz="1600" dirty="0" smtClean="0"/>
              <a:t>Ruby</a:t>
            </a:r>
          </a:p>
          <a:p>
            <a:pPr lvl="1"/>
            <a:r>
              <a:rPr lang="en-US" sz="1600" dirty="0" err="1" smtClean="0"/>
              <a:t>Php</a:t>
            </a:r>
            <a:endParaRPr lang="en-US" sz="1600" dirty="0" smtClean="0"/>
          </a:p>
          <a:p>
            <a:pPr lvl="1"/>
            <a:r>
              <a:rPr lang="en-US" sz="1600" dirty="0" smtClean="0"/>
              <a:t>Perl</a:t>
            </a:r>
          </a:p>
          <a:p>
            <a:r>
              <a:rPr lang="en-US" sz="2000" dirty="0" smtClean="0"/>
              <a:t>Use language specific test framework to develop test (Python: </a:t>
            </a:r>
            <a:r>
              <a:rPr lang="en-US" sz="2000" dirty="0" err="1" smtClean="0"/>
              <a:t>UnitTest</a:t>
            </a:r>
            <a:r>
              <a:rPr lang="en-US" sz="2000" dirty="0" smtClean="0"/>
              <a:t>)</a:t>
            </a:r>
          </a:p>
          <a:p>
            <a:r>
              <a:rPr lang="en-US" sz="2000" dirty="0" smtClean="0"/>
              <a:t>NOTE: Still in development. To follow Progress look at </a:t>
            </a:r>
            <a:r>
              <a:rPr lang="en-US" sz="2000" dirty="0" err="1" smtClean="0"/>
              <a:t>Redmine</a:t>
            </a:r>
            <a:r>
              <a:rPr lang="en-US" sz="2000" dirty="0" smtClean="0"/>
              <a:t> Issue 6326</a:t>
            </a:r>
          </a:p>
        </p:txBody>
      </p:sp>
    </p:spTree>
    <p:extLst>
      <p:ext uri="{BB962C8B-B14F-4D97-AF65-F5344CB8AC3E}">
        <p14:creationId xmlns:p14="http://schemas.microsoft.com/office/powerpoint/2010/main" val="1487118995"/>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Test Design: Assert </a:t>
            </a:r>
            <a:r>
              <a:rPr lang="en-US" b="1" dirty="0" err="1" smtClean="0"/>
              <a:t>vs</a:t>
            </a:r>
            <a:r>
              <a:rPr lang="en-US" b="1" dirty="0" smtClean="0"/>
              <a:t> Verify</a:t>
            </a:r>
            <a:endParaRPr lang="en-US" b="1" dirty="0"/>
          </a:p>
        </p:txBody>
      </p:sp>
      <p:sp>
        <p:nvSpPr>
          <p:cNvPr id="3" name="Content Placeholder 2"/>
          <p:cNvSpPr>
            <a:spLocks noGrp="1"/>
          </p:cNvSpPr>
          <p:nvPr>
            <p:ph idx="1"/>
          </p:nvPr>
        </p:nvSpPr>
        <p:spPr/>
        <p:txBody>
          <a:bodyPr/>
          <a:lstStyle/>
          <a:p>
            <a:r>
              <a:rPr lang="en-US" dirty="0" smtClean="0"/>
              <a:t>Assert:</a:t>
            </a:r>
          </a:p>
          <a:p>
            <a:pPr lvl="1"/>
            <a:r>
              <a:rPr lang="en-US" dirty="0" smtClean="0"/>
              <a:t>If assert command fails, test stops</a:t>
            </a:r>
          </a:p>
          <a:p>
            <a:pPr lvl="1"/>
            <a:r>
              <a:rPr lang="en-US" dirty="0" smtClean="0"/>
              <a:t>Ex: </a:t>
            </a:r>
            <a:r>
              <a:rPr lang="en-US" dirty="0" err="1"/>
              <a:t>assertTable</a:t>
            </a:r>
            <a:r>
              <a:rPr lang="en-US" dirty="0"/>
              <a:t> ( </a:t>
            </a:r>
            <a:r>
              <a:rPr lang="en-US" dirty="0" err="1"/>
              <a:t>tableCellAddress</a:t>
            </a:r>
            <a:r>
              <a:rPr lang="en-US" dirty="0"/>
              <a:t>, </a:t>
            </a:r>
            <a:r>
              <a:rPr lang="en-US" dirty="0" smtClean="0"/>
              <a:t>pattern )</a:t>
            </a:r>
          </a:p>
          <a:p>
            <a:pPr marL="457200" lvl="1" indent="0">
              <a:buNone/>
            </a:pPr>
            <a:endParaRPr lang="en-US" dirty="0"/>
          </a:p>
          <a:p>
            <a:r>
              <a:rPr lang="en-US" dirty="0" smtClean="0"/>
              <a:t>Verify:</a:t>
            </a:r>
          </a:p>
          <a:p>
            <a:pPr lvl="1"/>
            <a:r>
              <a:rPr lang="en-US" dirty="0" smtClean="0"/>
              <a:t>If command fails, test will continue (if possible)</a:t>
            </a:r>
          </a:p>
          <a:p>
            <a:pPr lvl="1"/>
            <a:r>
              <a:rPr lang="en-US" dirty="0" smtClean="0"/>
              <a:t>Ex: </a:t>
            </a:r>
            <a:r>
              <a:rPr lang="en-US" dirty="0" err="1"/>
              <a:t>verifySelectOptions</a:t>
            </a:r>
            <a:r>
              <a:rPr lang="en-US" dirty="0"/>
              <a:t>( </a:t>
            </a:r>
            <a:r>
              <a:rPr lang="en-US" dirty="0" err="1"/>
              <a:t>selectLocator</a:t>
            </a:r>
            <a:r>
              <a:rPr lang="en-US" dirty="0"/>
              <a:t>, </a:t>
            </a:r>
            <a:r>
              <a:rPr lang="en-US" dirty="0" smtClean="0"/>
              <a:t>pattern ) </a:t>
            </a:r>
            <a:endParaRPr lang="en-US" dirty="0"/>
          </a:p>
        </p:txBody>
      </p:sp>
    </p:spTree>
    <p:extLst>
      <p:ext uri="{BB962C8B-B14F-4D97-AF65-F5344CB8AC3E}">
        <p14:creationId xmlns:p14="http://schemas.microsoft.com/office/powerpoint/2010/main" val="1792312171"/>
      </p:ext>
    </p:extLst>
  </p:cSld>
  <p:clrMapOvr>
    <a:masterClrMapping/>
  </p:clrMapOvr>
  <p:transition xmlns:p14="http://schemas.microsoft.com/office/powerpoint/2010/mai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Test Design: Locators</a:t>
            </a:r>
            <a:endParaRPr lang="en-US" b="1" dirty="0"/>
          </a:p>
        </p:txBody>
      </p:sp>
      <p:sp>
        <p:nvSpPr>
          <p:cNvPr id="3" name="Content Placeholder 2"/>
          <p:cNvSpPr>
            <a:spLocks noGrp="1"/>
          </p:cNvSpPr>
          <p:nvPr>
            <p:ph idx="1"/>
          </p:nvPr>
        </p:nvSpPr>
        <p:spPr/>
        <p:txBody>
          <a:bodyPr/>
          <a:lstStyle/>
          <a:p>
            <a:r>
              <a:rPr lang="en-US" b="1" dirty="0"/>
              <a:t>i</a:t>
            </a:r>
            <a:r>
              <a:rPr lang="en-US" b="1" dirty="0" smtClean="0"/>
              <a:t>d and name attributes:</a:t>
            </a:r>
          </a:p>
          <a:p>
            <a:pPr lvl="1"/>
            <a:r>
              <a:rPr lang="en-US" dirty="0" smtClean="0"/>
              <a:t>Attributes of many html elements</a:t>
            </a:r>
          </a:p>
          <a:p>
            <a:pPr lvl="1"/>
            <a:r>
              <a:rPr lang="en-US" dirty="0" smtClean="0"/>
              <a:t>Pro: very efficient performance-wise</a:t>
            </a:r>
          </a:p>
          <a:p>
            <a:pPr lvl="1"/>
            <a:r>
              <a:rPr lang="en-US" dirty="0" smtClean="0"/>
              <a:t>Con: may not be available</a:t>
            </a:r>
          </a:p>
          <a:p>
            <a:r>
              <a:rPr lang="en-US" b="1" dirty="0" smtClean="0"/>
              <a:t>Link text:</a:t>
            </a:r>
          </a:p>
          <a:p>
            <a:pPr lvl="1"/>
            <a:r>
              <a:rPr lang="en-US" dirty="0" smtClean="0"/>
              <a:t>The text surrounded by &lt;a&gt;&lt;/a&gt; tags</a:t>
            </a:r>
          </a:p>
          <a:p>
            <a:pPr lvl="1"/>
            <a:r>
              <a:rPr lang="en-US" dirty="0" smtClean="0"/>
              <a:t>Pro: good performance, links often have no id</a:t>
            </a:r>
          </a:p>
          <a:p>
            <a:pPr lvl="1"/>
            <a:r>
              <a:rPr lang="en-US" dirty="0" smtClean="0"/>
              <a:t>Con: only useful for links, link text may change</a:t>
            </a:r>
            <a:endParaRPr lang="en-US" dirty="0"/>
          </a:p>
        </p:txBody>
      </p:sp>
    </p:spTree>
    <p:extLst>
      <p:ext uri="{BB962C8B-B14F-4D97-AF65-F5344CB8AC3E}">
        <p14:creationId xmlns:p14="http://schemas.microsoft.com/office/powerpoint/2010/main" val="30927557"/>
      </p:ext>
    </p:extLst>
  </p:cSld>
  <p:clrMapOvr>
    <a:masterClrMapping/>
  </p:clrMapOvr>
  <p:transition xmlns:p14="http://schemas.microsoft.com/office/powerpoint/2010/mai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Test Design: Locators</a:t>
            </a:r>
            <a:endParaRPr lang="en-US" b="1" dirty="0"/>
          </a:p>
        </p:txBody>
      </p:sp>
      <p:sp>
        <p:nvSpPr>
          <p:cNvPr id="3" name="Content Placeholder 2"/>
          <p:cNvSpPr>
            <a:spLocks noGrp="1"/>
          </p:cNvSpPr>
          <p:nvPr>
            <p:ph idx="1"/>
          </p:nvPr>
        </p:nvSpPr>
        <p:spPr/>
        <p:txBody>
          <a:bodyPr>
            <a:normAutofit lnSpcReduction="10000"/>
          </a:bodyPr>
          <a:lstStyle/>
          <a:p>
            <a:r>
              <a:rPr lang="en-US" b="1" dirty="0" err="1"/>
              <a:t>c</a:t>
            </a:r>
            <a:r>
              <a:rPr lang="en-US" b="1" dirty="0" err="1" smtClean="0"/>
              <a:t>ss</a:t>
            </a:r>
            <a:r>
              <a:rPr lang="en-US" b="1" dirty="0" smtClean="0"/>
              <a:t> locators:</a:t>
            </a:r>
          </a:p>
          <a:p>
            <a:pPr lvl="1"/>
            <a:r>
              <a:rPr lang="en-US" dirty="0"/>
              <a:t>Ex: </a:t>
            </a:r>
            <a:r>
              <a:rPr lang="en-US" dirty="0" err="1"/>
              <a:t>css</a:t>
            </a:r>
            <a:r>
              <a:rPr lang="en-US" dirty="0"/>
              <a:t>=</a:t>
            </a:r>
            <a:r>
              <a:rPr lang="en-US" dirty="0" err="1"/>
              <a:t>span#firstChild</a:t>
            </a:r>
            <a:r>
              <a:rPr lang="en-US" dirty="0"/>
              <a:t> + span</a:t>
            </a:r>
            <a:endParaRPr lang="en-US" dirty="0" smtClean="0"/>
          </a:p>
          <a:p>
            <a:pPr lvl="1"/>
            <a:r>
              <a:rPr lang="en-US" dirty="0" smtClean="0"/>
              <a:t>Pro: id not required; faster than </a:t>
            </a:r>
            <a:r>
              <a:rPr lang="en-US" dirty="0" err="1" smtClean="0"/>
              <a:t>xpath</a:t>
            </a:r>
            <a:r>
              <a:rPr lang="en-US" dirty="0" smtClean="0"/>
              <a:t>; relative positioning</a:t>
            </a:r>
          </a:p>
          <a:p>
            <a:pPr lvl="1"/>
            <a:r>
              <a:rPr lang="en-US" dirty="0" smtClean="0"/>
              <a:t>Con: not as fast if name or id attributes present</a:t>
            </a:r>
          </a:p>
          <a:p>
            <a:r>
              <a:rPr lang="en-US" b="1" dirty="0" err="1" smtClean="0"/>
              <a:t>xPath</a:t>
            </a:r>
            <a:r>
              <a:rPr lang="en-US" b="1" dirty="0" smtClean="0"/>
              <a:t> (XML path language):</a:t>
            </a:r>
          </a:p>
          <a:p>
            <a:pPr lvl="1"/>
            <a:r>
              <a:rPr lang="en-US" dirty="0"/>
              <a:t>Ex: </a:t>
            </a:r>
            <a:r>
              <a:rPr lang="en-US" dirty="0" err="1"/>
              <a:t>xpath</a:t>
            </a:r>
            <a:r>
              <a:rPr lang="en-US" dirty="0"/>
              <a:t>=//table[@id='table1']//</a:t>
            </a:r>
            <a:r>
              <a:rPr lang="en-US" dirty="0" err="1"/>
              <a:t>tr</a:t>
            </a:r>
            <a:r>
              <a:rPr lang="en-US" dirty="0"/>
              <a:t>[4]/td[2]</a:t>
            </a:r>
            <a:endParaRPr lang="en-US" dirty="0" smtClean="0"/>
          </a:p>
          <a:p>
            <a:pPr lvl="1"/>
            <a:r>
              <a:rPr lang="en-US" dirty="0" smtClean="0"/>
              <a:t>Pro: (see </a:t>
            </a:r>
            <a:r>
              <a:rPr lang="en-US" dirty="0" err="1" smtClean="0"/>
              <a:t>css</a:t>
            </a:r>
            <a:r>
              <a:rPr lang="en-US" dirty="0" smtClean="0"/>
              <a:t>)</a:t>
            </a:r>
          </a:p>
          <a:p>
            <a:pPr lvl="1"/>
            <a:r>
              <a:rPr lang="en-US" dirty="0" smtClean="0"/>
              <a:t>Con: performance; readability</a:t>
            </a:r>
            <a:endParaRPr lang="en-US" dirty="0"/>
          </a:p>
        </p:txBody>
      </p:sp>
    </p:spTree>
    <p:extLst>
      <p:ext uri="{BB962C8B-B14F-4D97-AF65-F5344CB8AC3E}">
        <p14:creationId xmlns:p14="http://schemas.microsoft.com/office/powerpoint/2010/main" val="3270126495"/>
      </p:ext>
    </p:extLst>
  </p:cSld>
  <p:clrMapOvr>
    <a:masterClrMapping/>
  </p:clrMapOvr>
  <p:transition xmlns:p14="http://schemas.microsoft.com/office/powerpoint/2010/mai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Testing Dynamic Apps</a:t>
            </a:r>
            <a:endParaRPr lang="en-US" b="1" dirty="0"/>
          </a:p>
        </p:txBody>
      </p:sp>
      <p:sp>
        <p:nvSpPr>
          <p:cNvPr id="3" name="Content Placeholder 2"/>
          <p:cNvSpPr>
            <a:spLocks noGrp="1"/>
          </p:cNvSpPr>
          <p:nvPr>
            <p:ph idx="1"/>
          </p:nvPr>
        </p:nvSpPr>
        <p:spPr/>
        <p:txBody>
          <a:bodyPr/>
          <a:lstStyle/>
          <a:p>
            <a:r>
              <a:rPr lang="en-US" dirty="0" err="1" smtClean="0"/>
              <a:t>waitForCondition</a:t>
            </a:r>
            <a:r>
              <a:rPr lang="en-US" dirty="0" smtClean="0"/>
              <a:t>(script, timeout)</a:t>
            </a:r>
          </a:p>
          <a:p>
            <a:pPr lvl="1"/>
            <a:r>
              <a:rPr lang="en-US" dirty="0" smtClean="0"/>
              <a:t>script: a </a:t>
            </a:r>
            <a:r>
              <a:rPr lang="en-US" dirty="0" err="1" smtClean="0"/>
              <a:t>javascript</a:t>
            </a:r>
            <a:r>
              <a:rPr lang="en-US" dirty="0" smtClean="0"/>
              <a:t> snippet</a:t>
            </a:r>
          </a:p>
          <a:p>
            <a:pPr lvl="1"/>
            <a:r>
              <a:rPr lang="en-US" dirty="0" smtClean="0"/>
              <a:t>Timeout: how long (</a:t>
            </a:r>
            <a:r>
              <a:rPr lang="en-US" dirty="0" err="1" smtClean="0"/>
              <a:t>ms</a:t>
            </a:r>
            <a:r>
              <a:rPr lang="en-US" dirty="0" smtClean="0"/>
              <a:t>) script should evaluate before timing out</a:t>
            </a:r>
          </a:p>
        </p:txBody>
      </p:sp>
    </p:spTree>
    <p:extLst>
      <p:ext uri="{BB962C8B-B14F-4D97-AF65-F5344CB8AC3E}">
        <p14:creationId xmlns:p14="http://schemas.microsoft.com/office/powerpoint/2010/main" val="2739634641"/>
      </p:ext>
    </p:extLst>
  </p:cSld>
  <p:clrMapOvr>
    <a:masterClrMapping/>
  </p:clrMapOvr>
  <p:transition xmlns:p14="http://schemas.microsoft.com/office/powerpoint/2010/mai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49002" y="4273134"/>
            <a:ext cx="7659750" cy="101527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normAutofit fontScale="92500" lnSpcReduction="10000"/>
          </a:bodyPr>
          <a:lstStyle/>
          <a:p>
            <a:r>
              <a:rPr lang="en-US" dirty="0" err="1" smtClean="0"/>
              <a:t>waitForCondition</a:t>
            </a:r>
            <a:r>
              <a:rPr lang="en-US" dirty="0" smtClean="0"/>
              <a:t> example in </a:t>
            </a:r>
            <a:r>
              <a:rPr lang="en-US" dirty="0" err="1" smtClean="0"/>
              <a:t>Selenese</a:t>
            </a:r>
            <a:r>
              <a:rPr lang="en-US" dirty="0" smtClean="0"/>
              <a:t>:</a:t>
            </a:r>
          </a:p>
          <a:p>
            <a:pPr marL="0" indent="0">
              <a:buNone/>
            </a:pPr>
            <a:endParaRPr lang="en-US" dirty="0" smtClean="0"/>
          </a:p>
          <a:p>
            <a:pPr marL="0" indent="0">
              <a:buNone/>
            </a:pPr>
            <a:endParaRPr lang="en-US" dirty="0"/>
          </a:p>
          <a:p>
            <a:pPr marL="0" indent="0">
              <a:buNone/>
            </a:pPr>
            <a:endParaRPr lang="en-US" dirty="0" smtClean="0"/>
          </a:p>
          <a:p>
            <a:r>
              <a:rPr lang="en-US" dirty="0" smtClean="0"/>
              <a:t>Code example:</a:t>
            </a:r>
          </a:p>
          <a:p>
            <a:pPr marL="0" indent="0">
              <a:buNone/>
            </a:pPr>
            <a:r>
              <a:rPr lang="en-US" sz="1500" dirty="0" smtClean="0"/>
              <a:t> </a:t>
            </a:r>
          </a:p>
          <a:p>
            <a:pPr marL="0" indent="0">
              <a:buNone/>
            </a:pPr>
            <a:r>
              <a:rPr lang="en-US" sz="1500" dirty="0" smtClean="0">
                <a:latin typeface="Consolas"/>
                <a:cs typeface="Consolas"/>
              </a:rPr>
              <a:t> </a:t>
            </a:r>
            <a:r>
              <a:rPr lang="en-US" sz="1500" dirty="0" err="1" smtClean="0">
                <a:latin typeface="Consolas"/>
                <a:cs typeface="Consolas"/>
              </a:rPr>
              <a:t>waitForCondition</a:t>
            </a:r>
            <a:r>
              <a:rPr lang="en-US" sz="1500" dirty="0" smtClean="0">
                <a:latin typeface="Consolas"/>
                <a:cs typeface="Consolas"/>
              </a:rPr>
              <a:t>(</a:t>
            </a:r>
          </a:p>
          <a:p>
            <a:pPr marL="0" indent="0">
              <a:buNone/>
            </a:pPr>
            <a:r>
              <a:rPr lang="en-US" sz="1500" dirty="0">
                <a:latin typeface="Consolas"/>
                <a:cs typeface="Consolas"/>
              </a:rPr>
              <a:t>	</a:t>
            </a:r>
            <a:r>
              <a:rPr lang="en-US" sz="1500" dirty="0" smtClean="0"/>
              <a:t>"</a:t>
            </a:r>
            <a:r>
              <a:rPr lang="en-US" sz="1500" dirty="0" err="1" smtClean="0"/>
              <a:t>selenium.browserbot.getCurrentWindow</a:t>
            </a:r>
            <a:r>
              <a:rPr lang="en-US" sz="1500" dirty="0" smtClean="0"/>
              <a:t>().</a:t>
            </a:r>
            <a:r>
              <a:rPr lang="en-US" sz="1500" dirty="0" err="1" smtClean="0"/>
              <a:t>document.getElementById</a:t>
            </a:r>
            <a:r>
              <a:rPr lang="en-US" sz="1500" dirty="0" smtClean="0"/>
              <a:t>('</a:t>
            </a:r>
            <a:r>
              <a:rPr lang="en-US" sz="1500" dirty="0" err="1" smtClean="0"/>
              <a:t>btn_forward</a:t>
            </a:r>
            <a:r>
              <a:rPr lang="en-US" sz="1500" dirty="0" smtClean="0"/>
              <a:t>')",</a:t>
            </a:r>
            <a:br>
              <a:rPr lang="en-US" sz="1500" dirty="0" smtClean="0"/>
            </a:br>
            <a:r>
              <a:rPr lang="en-US" sz="1500" dirty="0" smtClean="0">
                <a:latin typeface="Consolas"/>
                <a:cs typeface="Consolas"/>
              </a:rPr>
              <a:t>	10000</a:t>
            </a:r>
          </a:p>
          <a:p>
            <a:pPr marL="0" indent="0">
              <a:buNone/>
            </a:pPr>
            <a:r>
              <a:rPr lang="en-US" sz="1500" dirty="0" smtClean="0">
                <a:latin typeface="Consolas"/>
                <a:cs typeface="Consolas"/>
              </a:rPr>
              <a:t> )</a:t>
            </a:r>
          </a:p>
          <a:p>
            <a:pPr marL="0" indent="0">
              <a:buNone/>
            </a:pPr>
            <a:endParaRPr lang="en-US" sz="1800" dirty="0" smtClean="0">
              <a:latin typeface="Consolas"/>
              <a:cs typeface="Consolas"/>
            </a:endParaRPr>
          </a:p>
          <a:p>
            <a:pPr marL="0" indent="0">
              <a:buNone/>
            </a:pPr>
            <a:r>
              <a:rPr lang="en-US" sz="1800" dirty="0" smtClean="0"/>
              <a:t>(</a:t>
            </a:r>
            <a:r>
              <a:rPr lang="en-US" sz="1800" dirty="0"/>
              <a:t>Waits for a maximum of 10 seconds that the HTML element with id "</a:t>
            </a:r>
            <a:r>
              <a:rPr lang="en-US" sz="1800" dirty="0" err="1"/>
              <a:t>btn_forward</a:t>
            </a:r>
            <a:r>
              <a:rPr lang="en-US" sz="1800" dirty="0"/>
              <a:t>" comes into </a:t>
            </a:r>
            <a:r>
              <a:rPr lang="en-US" sz="1800" dirty="0" smtClean="0"/>
              <a:t>existence.</a:t>
            </a:r>
            <a:r>
              <a:rPr lang="en-US" sz="1800" dirty="0"/>
              <a:t>)</a:t>
            </a:r>
            <a:endParaRPr lang="en-US" sz="1800" dirty="0" smtClean="0"/>
          </a:p>
        </p:txBody>
      </p:sp>
      <p:sp>
        <p:nvSpPr>
          <p:cNvPr id="2" name="Title 1"/>
          <p:cNvSpPr>
            <a:spLocks noGrp="1"/>
          </p:cNvSpPr>
          <p:nvPr>
            <p:ph type="title"/>
          </p:nvPr>
        </p:nvSpPr>
        <p:spPr/>
        <p:txBody>
          <a:bodyPr/>
          <a:lstStyle/>
          <a:p>
            <a:r>
              <a:rPr lang="en-US" b="1" dirty="0" smtClean="0"/>
              <a:t>Testing Dynamic Apps</a:t>
            </a:r>
            <a:endParaRPr lang="en-US" b="1" dirty="0"/>
          </a:p>
        </p:txBody>
      </p:sp>
      <p:graphicFrame>
        <p:nvGraphicFramePr>
          <p:cNvPr id="4" name="Table 3"/>
          <p:cNvGraphicFramePr>
            <a:graphicFrameLocks noGrp="1"/>
          </p:cNvGraphicFramePr>
          <p:nvPr>
            <p:extLst>
              <p:ext uri="{D42A27DB-BD31-4B8C-83A1-F6EECF244321}">
                <p14:modId xmlns:p14="http://schemas.microsoft.com/office/powerpoint/2010/main" val="3463045750"/>
              </p:ext>
            </p:extLst>
          </p:nvPr>
        </p:nvGraphicFramePr>
        <p:xfrm>
          <a:off x="549002" y="2192680"/>
          <a:ext cx="7659750" cy="1112520"/>
        </p:xfrm>
        <a:graphic>
          <a:graphicData uri="http://schemas.openxmlformats.org/drawingml/2006/table">
            <a:tbl>
              <a:tblPr>
                <a:tableStyleId>{5C22544A-7EE6-4342-B048-85BDC9FD1C3A}</a:tableStyleId>
              </a:tblPr>
              <a:tblGrid>
                <a:gridCol w="1545648"/>
                <a:gridCol w="6114102"/>
              </a:tblGrid>
              <a:tr h="370840">
                <a:tc>
                  <a:txBody>
                    <a:bodyPr/>
                    <a:lstStyle/>
                    <a:p>
                      <a:r>
                        <a:rPr lang="en-US" dirty="0" smtClean="0"/>
                        <a:t>Command</a:t>
                      </a:r>
                      <a:endParaRPr lang="en-US" dirty="0"/>
                    </a:p>
                  </a:txBody>
                  <a:tcPr/>
                </a:tc>
                <a:tc>
                  <a:txBody>
                    <a:bodyPr/>
                    <a:lstStyle/>
                    <a:p>
                      <a:r>
                        <a:rPr lang="en-US" dirty="0" err="1" smtClean="0"/>
                        <a:t>waitForCondition</a:t>
                      </a:r>
                      <a:endParaRPr lang="en-US" dirty="0"/>
                    </a:p>
                  </a:txBody>
                  <a:tcPr/>
                </a:tc>
              </a:tr>
              <a:tr h="370840">
                <a:tc>
                  <a:txBody>
                    <a:bodyPr/>
                    <a:lstStyle/>
                    <a:p>
                      <a:r>
                        <a:rPr lang="en-US" dirty="0" smtClean="0"/>
                        <a:t>Target</a:t>
                      </a:r>
                      <a:endParaRPr lang="en-US" dirty="0"/>
                    </a:p>
                  </a:txBody>
                  <a:tcPr/>
                </a:tc>
                <a:tc>
                  <a:txBody>
                    <a:bodyPr/>
                    <a:lstStyle/>
                    <a:p>
                      <a:r>
                        <a:rPr lang="en-US" sz="1800" b="0" i="0" u="none" strike="noStrike" kern="1200" dirty="0" err="1" smtClean="0">
                          <a:solidFill>
                            <a:schemeClr val="dk1"/>
                          </a:solidFill>
                          <a:effectLst/>
                          <a:latin typeface="+mn-lt"/>
                          <a:ea typeface="+mn-ea"/>
                          <a:cs typeface="+mn-cs"/>
                        </a:rPr>
                        <a:t>var</a:t>
                      </a:r>
                      <a:r>
                        <a:rPr lang="en-US" sz="1800" b="0" i="0" u="none" strike="noStrike" kern="1200" dirty="0" smtClean="0">
                          <a:solidFill>
                            <a:schemeClr val="dk1"/>
                          </a:solidFill>
                          <a:effectLst/>
                          <a:latin typeface="+mn-lt"/>
                          <a:ea typeface="+mn-ea"/>
                          <a:cs typeface="+mn-cs"/>
                        </a:rPr>
                        <a:t> value = </a:t>
                      </a:r>
                      <a:r>
                        <a:rPr lang="en-US" sz="1800" b="0" i="0" u="none" strike="noStrike" kern="1200" dirty="0" err="1" smtClean="0">
                          <a:solidFill>
                            <a:schemeClr val="dk1"/>
                          </a:solidFill>
                          <a:effectLst/>
                          <a:latin typeface="+mn-lt"/>
                          <a:ea typeface="+mn-ea"/>
                          <a:cs typeface="+mn-cs"/>
                        </a:rPr>
                        <a:t>selenium.getText</a:t>
                      </a:r>
                      <a:r>
                        <a:rPr lang="en-US" sz="1800" b="0" i="0" u="none" strike="noStrike" kern="1200" dirty="0" smtClean="0">
                          <a:solidFill>
                            <a:schemeClr val="dk1"/>
                          </a:solidFill>
                          <a:effectLst/>
                          <a:latin typeface="+mn-lt"/>
                          <a:ea typeface="+mn-ea"/>
                          <a:cs typeface="+mn-cs"/>
                        </a:rPr>
                        <a:t>("foo"); </a:t>
                      </a:r>
                      <a:r>
                        <a:rPr lang="en-US" sz="1800" b="0" i="0" u="none" strike="noStrike" kern="1200" dirty="0" err="1" smtClean="0">
                          <a:solidFill>
                            <a:schemeClr val="dk1"/>
                          </a:solidFill>
                          <a:effectLst/>
                          <a:latin typeface="+mn-lt"/>
                          <a:ea typeface="+mn-ea"/>
                          <a:cs typeface="+mn-cs"/>
                        </a:rPr>
                        <a:t>value.match</a:t>
                      </a:r>
                      <a:r>
                        <a:rPr lang="en-US" sz="1800" b="0" i="0" u="none" strike="noStrike" kern="1200" dirty="0" smtClean="0">
                          <a:solidFill>
                            <a:schemeClr val="dk1"/>
                          </a:solidFill>
                          <a:effectLst/>
                          <a:latin typeface="+mn-lt"/>
                          <a:ea typeface="+mn-ea"/>
                          <a:cs typeface="+mn-cs"/>
                        </a:rPr>
                        <a:t>(/bar/);</a:t>
                      </a:r>
                      <a:endParaRPr lang="en-US" dirty="0"/>
                    </a:p>
                  </a:txBody>
                  <a:tcPr/>
                </a:tc>
              </a:tr>
              <a:tr h="370840">
                <a:tc>
                  <a:txBody>
                    <a:bodyPr/>
                    <a:lstStyle/>
                    <a:p>
                      <a:r>
                        <a:rPr lang="en-US" dirty="0" smtClean="0"/>
                        <a:t>Value</a:t>
                      </a:r>
                      <a:endParaRPr lang="en-US" dirty="0"/>
                    </a:p>
                  </a:txBody>
                  <a:tcPr/>
                </a:tc>
                <a:tc>
                  <a:txBody>
                    <a:bodyPr/>
                    <a:lstStyle/>
                    <a:p>
                      <a:r>
                        <a:rPr lang="en-US" dirty="0" smtClean="0"/>
                        <a:t>3000</a:t>
                      </a:r>
                      <a:endParaRPr lang="en-US" dirty="0"/>
                    </a:p>
                  </a:txBody>
                  <a:tcPr/>
                </a:tc>
              </a:tr>
            </a:tbl>
          </a:graphicData>
        </a:graphic>
      </p:graphicFrame>
    </p:spTree>
    <p:extLst>
      <p:ext uri="{BB962C8B-B14F-4D97-AF65-F5344CB8AC3E}">
        <p14:creationId xmlns:p14="http://schemas.microsoft.com/office/powerpoint/2010/main" val="2402617372"/>
      </p:ext>
    </p:extLst>
  </p:cSld>
  <p:clrMapOvr>
    <a:masterClrMapping/>
  </p:clrMapOvr>
  <p:transition xmlns:p14="http://schemas.microsoft.com/office/powerpoint/2010/mai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Testing Dynamic Apps</a:t>
            </a:r>
            <a:endParaRPr lang="en-US" b="1" dirty="0"/>
          </a:p>
        </p:txBody>
      </p:sp>
      <p:sp>
        <p:nvSpPr>
          <p:cNvPr id="3" name="Content Placeholder 2"/>
          <p:cNvSpPr>
            <a:spLocks noGrp="1"/>
          </p:cNvSpPr>
          <p:nvPr>
            <p:ph idx="1"/>
          </p:nvPr>
        </p:nvSpPr>
        <p:spPr/>
        <p:txBody>
          <a:bodyPr>
            <a:normAutofit/>
          </a:bodyPr>
          <a:lstStyle/>
          <a:p>
            <a:r>
              <a:rPr lang="en-US" dirty="0" smtClean="0"/>
              <a:t>For </a:t>
            </a:r>
            <a:r>
              <a:rPr lang="en-US" dirty="0"/>
              <a:t>each </a:t>
            </a:r>
            <a:r>
              <a:rPr lang="en-US" b="1" dirty="0" err="1" smtClean="0"/>
              <a:t>verifyXxx</a:t>
            </a:r>
            <a:r>
              <a:rPr lang="en-US" dirty="0" smtClean="0"/>
              <a:t> </a:t>
            </a:r>
            <a:r>
              <a:rPr lang="en-US" dirty="0"/>
              <a:t>or </a:t>
            </a:r>
            <a:r>
              <a:rPr lang="en-US" b="1" dirty="0" err="1" smtClean="0"/>
              <a:t>assertXxx</a:t>
            </a:r>
            <a:r>
              <a:rPr lang="en-US" dirty="0" smtClean="0"/>
              <a:t> command, </a:t>
            </a:r>
            <a:r>
              <a:rPr lang="en-US" dirty="0"/>
              <a:t>there will be a </a:t>
            </a:r>
            <a:r>
              <a:rPr lang="en-US" b="1" dirty="0" err="1" smtClean="0"/>
              <a:t>waitForXxx</a:t>
            </a:r>
            <a:r>
              <a:rPr lang="en-US" dirty="0" smtClean="0"/>
              <a:t> </a:t>
            </a:r>
            <a:r>
              <a:rPr lang="en-US" dirty="0"/>
              <a:t>for testing asynchronous </a:t>
            </a:r>
            <a:r>
              <a:rPr lang="en-US" dirty="0" smtClean="0"/>
              <a:t>events, e.g.:</a:t>
            </a:r>
            <a:endParaRPr lang="en-US" dirty="0"/>
          </a:p>
          <a:p>
            <a:pPr lvl="1"/>
            <a:r>
              <a:rPr lang="en-US" dirty="0" err="1" smtClean="0"/>
              <a:t>waitForElementPresent</a:t>
            </a:r>
            <a:r>
              <a:rPr lang="en-US" dirty="0" smtClean="0"/>
              <a:t>(locator)</a:t>
            </a:r>
          </a:p>
          <a:p>
            <a:pPr lvl="2"/>
            <a:r>
              <a:rPr lang="en-US" dirty="0" smtClean="0"/>
              <a:t>Element may be hidden or visible</a:t>
            </a:r>
          </a:p>
          <a:p>
            <a:pPr marL="914400" lvl="1" indent="-457200"/>
            <a:r>
              <a:rPr lang="en-US" dirty="0" err="1" smtClean="0"/>
              <a:t>waitForVisible</a:t>
            </a:r>
            <a:r>
              <a:rPr lang="en-US" dirty="0" smtClean="0"/>
              <a:t>(locator)</a:t>
            </a:r>
          </a:p>
          <a:p>
            <a:pPr marL="1314450" lvl="2" indent="-457200"/>
            <a:r>
              <a:rPr lang="en-US" dirty="0" smtClean="0"/>
              <a:t>Useful when </a:t>
            </a:r>
            <a:r>
              <a:rPr lang="en-US" dirty="0" err="1" smtClean="0"/>
              <a:t>js</a:t>
            </a:r>
            <a:r>
              <a:rPr lang="en-US" dirty="0" smtClean="0"/>
              <a:t> is changing the </a:t>
            </a:r>
            <a:r>
              <a:rPr lang="en-US" dirty="0" err="1" smtClean="0"/>
              <a:t>css</a:t>
            </a:r>
            <a:r>
              <a:rPr lang="en-US" dirty="0" smtClean="0"/>
              <a:t> display attribute</a:t>
            </a:r>
          </a:p>
          <a:p>
            <a:pPr marL="1314450" lvl="2" indent="-457200"/>
            <a:r>
              <a:rPr lang="en-US" dirty="0" smtClean="0"/>
              <a:t>Also, </a:t>
            </a:r>
            <a:r>
              <a:rPr lang="en-US" dirty="0" err="1" smtClean="0"/>
              <a:t>waitForNotVisible</a:t>
            </a:r>
            <a:r>
              <a:rPr lang="en-US" dirty="0" smtClean="0"/>
              <a:t>(locator)</a:t>
            </a:r>
          </a:p>
        </p:txBody>
      </p:sp>
    </p:spTree>
    <p:extLst>
      <p:ext uri="{BB962C8B-B14F-4D97-AF65-F5344CB8AC3E}">
        <p14:creationId xmlns:p14="http://schemas.microsoft.com/office/powerpoint/2010/main" val="1301615271"/>
      </p:ext>
    </p:extLst>
  </p:cSld>
  <p:clrMapOvr>
    <a:masterClrMapping/>
  </p:clrMapOvr>
  <p:transition xmlns:p14="http://schemas.microsoft.com/office/powerpoint/2010/mai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Writing testable web apps</a:t>
            </a:r>
            <a:endParaRPr lang="en-US" b="1" dirty="0"/>
          </a:p>
        </p:txBody>
      </p:sp>
      <p:sp>
        <p:nvSpPr>
          <p:cNvPr id="3" name="Content Placeholder 2"/>
          <p:cNvSpPr>
            <a:spLocks noGrp="1"/>
          </p:cNvSpPr>
          <p:nvPr>
            <p:ph idx="1"/>
          </p:nvPr>
        </p:nvSpPr>
        <p:spPr/>
        <p:txBody>
          <a:bodyPr/>
          <a:lstStyle/>
          <a:p>
            <a:r>
              <a:rPr lang="en-US" dirty="0" smtClean="0"/>
              <a:t>DO make abundant use of </a:t>
            </a:r>
            <a:r>
              <a:rPr lang="en-US" dirty="0" smtClean="0"/>
              <a:t>id’s</a:t>
            </a:r>
            <a:endParaRPr lang="en-US" dirty="0" smtClean="0"/>
          </a:p>
          <a:p>
            <a:r>
              <a:rPr lang="en-US" dirty="0" smtClean="0"/>
              <a:t>AVOID heavily nested elements </a:t>
            </a:r>
          </a:p>
          <a:p>
            <a:pPr lvl="1"/>
            <a:r>
              <a:rPr lang="en-US" dirty="0" smtClean="0"/>
              <a:t>(e.g., table&gt;table&gt;table&gt;table)</a:t>
            </a:r>
            <a:endParaRPr lang="en-US" dirty="0" smtClean="0"/>
          </a:p>
        </p:txBody>
      </p:sp>
    </p:spTree>
    <p:extLst>
      <p:ext uri="{BB962C8B-B14F-4D97-AF65-F5344CB8AC3E}">
        <p14:creationId xmlns:p14="http://schemas.microsoft.com/office/powerpoint/2010/main" val="15969549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Resources and tools	</a:t>
            </a:r>
            <a:endParaRPr lang="en-US" b="1" dirty="0"/>
          </a:p>
        </p:txBody>
      </p:sp>
      <p:sp>
        <p:nvSpPr>
          <p:cNvPr id="3" name="Content Placeholder 2"/>
          <p:cNvSpPr>
            <a:spLocks noGrp="1"/>
          </p:cNvSpPr>
          <p:nvPr>
            <p:ph idx="1"/>
          </p:nvPr>
        </p:nvSpPr>
        <p:spPr/>
        <p:txBody>
          <a:bodyPr/>
          <a:lstStyle/>
          <a:p>
            <a:r>
              <a:rPr lang="en-US" dirty="0"/>
              <a:t>Our </a:t>
            </a:r>
            <a:r>
              <a:rPr lang="en-US" dirty="0" smtClean="0"/>
              <a:t>in-house docs</a:t>
            </a:r>
            <a:r>
              <a:rPr lang="en-US" dirty="0"/>
              <a:t>: </a:t>
            </a:r>
            <a:br>
              <a:rPr lang="en-US" dirty="0"/>
            </a:br>
            <a:r>
              <a:rPr lang="en-US" dirty="0">
                <a:hlinkClick r:id="rId3"/>
              </a:rPr>
              <a:t>http://genomewiki.ucsc.edu/genecats/index.php/</a:t>
            </a:r>
            <a:r>
              <a:rPr lang="en-US" dirty="0" smtClean="0">
                <a:hlinkClick r:id="rId3"/>
              </a:rPr>
              <a:t>Selenium</a:t>
            </a:r>
            <a:endParaRPr lang="en-US" dirty="0" smtClean="0"/>
          </a:p>
          <a:p>
            <a:r>
              <a:rPr lang="en-US" dirty="0" smtClean="0">
                <a:hlinkClick r:id="rId4"/>
              </a:rPr>
              <a:t>Selenium docs</a:t>
            </a:r>
            <a:endParaRPr lang="en-US" dirty="0" smtClean="0"/>
          </a:p>
          <a:p>
            <a:r>
              <a:rPr lang="en-US" dirty="0" smtClean="0">
                <a:hlinkClick r:id="rId5"/>
              </a:rPr>
              <a:t>seleniumwiki.com</a:t>
            </a:r>
            <a:endParaRPr lang="en-US" dirty="0" smtClean="0"/>
          </a:p>
          <a:p>
            <a:r>
              <a:rPr lang="en-US" dirty="0" smtClean="0">
                <a:hlinkClick r:id="rId6"/>
              </a:rPr>
              <a:t>Selenium Users Group </a:t>
            </a:r>
            <a:r>
              <a:rPr lang="en-US" dirty="0" smtClean="0"/>
              <a:t>(</a:t>
            </a:r>
            <a:r>
              <a:rPr lang="en-US" dirty="0" err="1" smtClean="0"/>
              <a:t>google</a:t>
            </a:r>
            <a:r>
              <a:rPr lang="en-US" dirty="0" smtClean="0"/>
              <a:t> groups)</a:t>
            </a:r>
          </a:p>
          <a:p>
            <a:r>
              <a:rPr lang="en-US" dirty="0" smtClean="0"/>
              <a:t>Selector Gadget</a:t>
            </a:r>
            <a:endParaRPr lang="en-US" dirty="0"/>
          </a:p>
          <a:p>
            <a:endParaRPr lang="en-US"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2721401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is Selenium?</a:t>
            </a:r>
            <a:endParaRPr lang="en-US" b="1" dirty="0"/>
          </a:p>
        </p:txBody>
      </p:sp>
      <p:sp>
        <p:nvSpPr>
          <p:cNvPr id="3" name="Vertical Text Placeholder 2"/>
          <p:cNvSpPr>
            <a:spLocks noGrp="1"/>
          </p:cNvSpPr>
          <p:nvPr>
            <p:ph type="body" orient="vert" idx="1"/>
          </p:nvPr>
        </p:nvSpPr>
        <p:spPr/>
        <p:txBody>
          <a:bodyPr vert="horz"/>
          <a:lstStyle/>
          <a:p>
            <a:r>
              <a:rPr lang="en-US" dirty="0" smtClean="0"/>
              <a:t>Web browser automation:</a:t>
            </a:r>
          </a:p>
          <a:p>
            <a:pPr lvl="1"/>
            <a:r>
              <a:rPr lang="en-US" dirty="0" smtClean="0"/>
              <a:t>Primarily for web application testing</a:t>
            </a:r>
          </a:p>
          <a:p>
            <a:pPr lvl="1"/>
            <a:r>
              <a:rPr lang="en-US" dirty="0" smtClean="0"/>
              <a:t>User Interface (UI) functional testing</a:t>
            </a:r>
          </a:p>
          <a:p>
            <a:r>
              <a:rPr lang="en-US" dirty="0" smtClean="0"/>
              <a:t>Makes repeated tasks fast and efficient</a:t>
            </a:r>
          </a:p>
          <a:p>
            <a:r>
              <a:rPr lang="en-US" dirty="0" smtClean="0"/>
              <a:t>Test more in less time … and more </a:t>
            </a:r>
            <a:r>
              <a:rPr lang="en-US" dirty="0" smtClean="0"/>
              <a:t>frequently</a:t>
            </a:r>
          </a:p>
        </p:txBody>
      </p:sp>
    </p:spTree>
    <p:extLst>
      <p:ext uri="{BB962C8B-B14F-4D97-AF65-F5344CB8AC3E}">
        <p14:creationId xmlns:p14="http://schemas.microsoft.com/office/powerpoint/2010/main" val="660944270"/>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How does Selenium work?</a:t>
            </a:r>
            <a:endParaRPr lang="en-US" b="1" dirty="0"/>
          </a:p>
        </p:txBody>
      </p:sp>
      <p:sp>
        <p:nvSpPr>
          <p:cNvPr id="3" name="Vertical Text Placeholder 2"/>
          <p:cNvSpPr>
            <a:spLocks noGrp="1"/>
          </p:cNvSpPr>
          <p:nvPr>
            <p:ph type="body" orient="vert" idx="1"/>
          </p:nvPr>
        </p:nvSpPr>
        <p:spPr/>
        <p:txBody>
          <a:bodyPr vert="horz"/>
          <a:lstStyle/>
          <a:p>
            <a:r>
              <a:rPr lang="en-US" dirty="0" smtClean="0"/>
              <a:t>Selenium IDE and RC use </a:t>
            </a:r>
            <a:r>
              <a:rPr lang="en-US" dirty="0" smtClean="0"/>
              <a:t>a series of commands to control web browsers via </a:t>
            </a:r>
            <a:r>
              <a:rPr lang="en-US" dirty="0" err="1" smtClean="0"/>
              <a:t>Javascript</a:t>
            </a:r>
            <a:endParaRPr lang="en-US" dirty="0" smtClean="0"/>
          </a:p>
          <a:p>
            <a:r>
              <a:rPr lang="en-US" dirty="0" err="1" smtClean="0"/>
              <a:t>Webdriver</a:t>
            </a:r>
            <a:r>
              <a:rPr lang="en-US" dirty="0" smtClean="0"/>
              <a:t> uses nativ</a:t>
            </a:r>
            <a:r>
              <a:rPr lang="en-US" dirty="0" smtClean="0"/>
              <a:t>e automation of test language (e.g., Python)</a:t>
            </a:r>
            <a:endParaRPr lang="en-US" dirty="0" smtClean="0"/>
          </a:p>
          <a:p>
            <a:pPr marL="0" indent="0">
              <a:buNone/>
            </a:pPr>
            <a:endParaRPr lang="en-US" dirty="0"/>
          </a:p>
        </p:txBody>
      </p:sp>
    </p:spTree>
    <p:extLst>
      <p:ext uri="{BB962C8B-B14F-4D97-AF65-F5344CB8AC3E}">
        <p14:creationId xmlns:p14="http://schemas.microsoft.com/office/powerpoint/2010/main" val="544702304"/>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Types of Selenium Tests</a:t>
            </a:r>
            <a:endParaRPr lang="en-US" b="1" dirty="0"/>
          </a:p>
        </p:txBody>
      </p:sp>
      <p:sp>
        <p:nvSpPr>
          <p:cNvPr id="3" name="Content Placeholder 2"/>
          <p:cNvSpPr>
            <a:spLocks noGrp="1"/>
          </p:cNvSpPr>
          <p:nvPr>
            <p:ph idx="1"/>
          </p:nvPr>
        </p:nvSpPr>
        <p:spPr/>
        <p:txBody>
          <a:bodyPr/>
          <a:lstStyle/>
          <a:p>
            <a:r>
              <a:rPr lang="en-US" dirty="0" smtClean="0"/>
              <a:t>Static content</a:t>
            </a:r>
          </a:p>
          <a:p>
            <a:r>
              <a:rPr lang="en-US" dirty="0" smtClean="0"/>
              <a:t>Links</a:t>
            </a:r>
          </a:p>
          <a:p>
            <a:r>
              <a:rPr lang="en-US" dirty="0" smtClean="0"/>
              <a:t>Function</a:t>
            </a:r>
          </a:p>
          <a:p>
            <a:r>
              <a:rPr lang="en-US" dirty="0" smtClean="0"/>
              <a:t>Dynamic elements</a:t>
            </a:r>
          </a:p>
          <a:p>
            <a:r>
              <a:rPr lang="en-US" dirty="0" smtClean="0"/>
              <a:t>AJAX</a:t>
            </a:r>
            <a:endParaRPr lang="en-US" dirty="0"/>
          </a:p>
        </p:txBody>
      </p:sp>
    </p:spTree>
    <p:extLst>
      <p:ext uri="{BB962C8B-B14F-4D97-AF65-F5344CB8AC3E}">
        <p14:creationId xmlns:p14="http://schemas.microsoft.com/office/powerpoint/2010/main" val="3046523808"/>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Selenium is not for?</a:t>
            </a:r>
            <a:endParaRPr lang="en-US" b="1" dirty="0"/>
          </a:p>
        </p:txBody>
      </p:sp>
      <p:sp>
        <p:nvSpPr>
          <p:cNvPr id="3" name="Vertical Text Placeholder 2"/>
          <p:cNvSpPr>
            <a:spLocks noGrp="1"/>
          </p:cNvSpPr>
          <p:nvPr>
            <p:ph type="body" orient="vert" idx="1"/>
          </p:nvPr>
        </p:nvSpPr>
        <p:spPr/>
        <p:txBody>
          <a:bodyPr vert="horz"/>
          <a:lstStyle/>
          <a:p>
            <a:r>
              <a:rPr lang="en-US" dirty="0" smtClean="0"/>
              <a:t>Usability testing</a:t>
            </a:r>
          </a:p>
          <a:p>
            <a:r>
              <a:rPr lang="en-US" dirty="0" smtClean="0"/>
              <a:t>Backend testing</a:t>
            </a:r>
          </a:p>
          <a:p>
            <a:r>
              <a:rPr lang="en-US" dirty="0" smtClean="0"/>
              <a:t>Testing cross browser CSS (mostly)</a:t>
            </a:r>
          </a:p>
          <a:p>
            <a:r>
              <a:rPr lang="en-US" dirty="0" smtClean="0"/>
              <a:t>Unit testing</a:t>
            </a:r>
          </a:p>
        </p:txBody>
      </p:sp>
    </p:spTree>
    <p:extLst>
      <p:ext uri="{BB962C8B-B14F-4D97-AF65-F5344CB8AC3E}">
        <p14:creationId xmlns:p14="http://schemas.microsoft.com/office/powerpoint/2010/main" val="3062499857"/>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Selenium IDE</a:t>
            </a:r>
            <a:endParaRPr lang="en-US" sz="4000" dirty="0"/>
          </a:p>
        </p:txBody>
      </p:sp>
      <p:sp>
        <p:nvSpPr>
          <p:cNvPr id="4" name="Text Placeholder 3"/>
          <p:cNvSpPr>
            <a:spLocks noGrp="1"/>
          </p:cNvSpPr>
          <p:nvPr>
            <p:ph type="body" sz="half" idx="2"/>
          </p:nvPr>
        </p:nvSpPr>
        <p:spPr/>
        <p:txBody>
          <a:bodyPr>
            <a:normAutofit/>
          </a:bodyPr>
          <a:lstStyle/>
          <a:p>
            <a:pPr marL="285750" indent="-285750">
              <a:buFont typeface="Arial"/>
              <a:buChar char="•"/>
            </a:pPr>
            <a:r>
              <a:rPr lang="en-US" sz="1800" dirty="0" smtClean="0"/>
              <a:t>Firefox plugin</a:t>
            </a:r>
          </a:p>
          <a:p>
            <a:pPr marL="285750" indent="-285750">
              <a:buFont typeface="Arial"/>
              <a:buChar char="•"/>
            </a:pPr>
            <a:r>
              <a:rPr lang="en-US" sz="1800" dirty="0" smtClean="0"/>
              <a:t>Records tests in real time</a:t>
            </a:r>
          </a:p>
          <a:p>
            <a:pPr marL="285750" indent="-285750">
              <a:buFont typeface="Arial"/>
              <a:buChar char="•"/>
            </a:pPr>
            <a:r>
              <a:rPr lang="en-US" sz="1800" dirty="0" smtClean="0"/>
              <a:t>Uses “</a:t>
            </a:r>
            <a:r>
              <a:rPr lang="en-US" sz="1800" dirty="0" err="1"/>
              <a:t>S</a:t>
            </a:r>
            <a:r>
              <a:rPr lang="en-US" sz="1800" dirty="0" err="1" smtClean="0"/>
              <a:t>elenese</a:t>
            </a:r>
            <a:r>
              <a:rPr lang="en-US" sz="1800" dirty="0" smtClean="0"/>
              <a:t>” language</a:t>
            </a:r>
          </a:p>
          <a:p>
            <a:pPr marL="742950" lvl="1" indent="-285750">
              <a:buFont typeface="Arial"/>
              <a:buChar char="•"/>
            </a:pPr>
            <a:r>
              <a:rPr lang="en-US" sz="1600" dirty="0" smtClean="0"/>
              <a:t>Click Source tab</a:t>
            </a:r>
          </a:p>
          <a:p>
            <a:pPr marL="285750" indent="-285750">
              <a:buFont typeface="Arial"/>
              <a:buChar char="•"/>
            </a:pPr>
            <a:r>
              <a:rPr lang="en-US" sz="1800" dirty="0" smtClean="0"/>
              <a:t>Create test suites</a:t>
            </a:r>
          </a:p>
          <a:p>
            <a:pPr marL="285750" indent="-285750">
              <a:buFont typeface="Arial"/>
              <a:buChar char="•"/>
            </a:pPr>
            <a:r>
              <a:rPr lang="en-US" sz="1800" dirty="0" smtClean="0"/>
              <a:t>Export test to:</a:t>
            </a:r>
          </a:p>
          <a:p>
            <a:pPr marL="742950" lvl="1" indent="-285750">
              <a:buFont typeface="Arial"/>
              <a:buChar char="•"/>
            </a:pPr>
            <a:r>
              <a:rPr lang="en-US" sz="1600" dirty="0" smtClean="0"/>
              <a:t>Ruby</a:t>
            </a:r>
          </a:p>
          <a:p>
            <a:pPr marL="742950" lvl="1" indent="-285750">
              <a:buFont typeface="Arial"/>
              <a:buChar char="•"/>
            </a:pPr>
            <a:r>
              <a:rPr lang="en-US" sz="1600" dirty="0" smtClean="0"/>
              <a:t>Java</a:t>
            </a:r>
          </a:p>
          <a:p>
            <a:pPr marL="742950" lvl="1" indent="-285750">
              <a:buFont typeface="Arial"/>
              <a:buChar char="•"/>
            </a:pPr>
            <a:r>
              <a:rPr lang="en-US" sz="1600" dirty="0" smtClean="0"/>
              <a:t>Python</a:t>
            </a:r>
          </a:p>
          <a:p>
            <a:pPr marL="742950" lvl="1" indent="-285750">
              <a:buFont typeface="Arial"/>
              <a:buChar char="•"/>
            </a:pPr>
            <a:r>
              <a:rPr lang="en-US" sz="1600" dirty="0" smtClean="0"/>
              <a:t>…and more</a:t>
            </a:r>
          </a:p>
          <a:p>
            <a:r>
              <a:rPr lang="en-US" sz="1800" dirty="0" smtClean="0"/>
              <a:t>Downloading and Setup:</a:t>
            </a:r>
          </a:p>
          <a:p>
            <a:r>
              <a:rPr lang="en-US" sz="1200" dirty="0">
                <a:solidFill>
                  <a:schemeClr val="tx2">
                    <a:lumMod val="50000"/>
                  </a:schemeClr>
                </a:solidFill>
                <a:hlinkClick r:id="rId2"/>
              </a:rPr>
              <a:t>http://</a:t>
            </a:r>
            <a:r>
              <a:rPr lang="en-US" sz="1200" dirty="0" err="1">
                <a:solidFill>
                  <a:schemeClr val="tx2">
                    <a:lumMod val="50000"/>
                  </a:schemeClr>
                </a:solidFill>
                <a:hlinkClick r:id="rId2"/>
              </a:rPr>
              <a:t>genomewiki.ucsc.edu</a:t>
            </a:r>
            <a:r>
              <a:rPr lang="en-US" sz="1200" dirty="0">
                <a:solidFill>
                  <a:schemeClr val="tx2">
                    <a:lumMod val="50000"/>
                  </a:schemeClr>
                </a:solidFill>
                <a:hlinkClick r:id="rId2"/>
              </a:rPr>
              <a:t>/</a:t>
            </a:r>
            <a:r>
              <a:rPr lang="en-US" sz="1200" dirty="0" err="1">
                <a:solidFill>
                  <a:schemeClr val="tx2">
                    <a:lumMod val="50000"/>
                  </a:schemeClr>
                </a:solidFill>
                <a:hlinkClick r:id="rId2"/>
              </a:rPr>
              <a:t>genecats</a:t>
            </a:r>
            <a:r>
              <a:rPr lang="en-US" sz="1200" dirty="0">
                <a:solidFill>
                  <a:schemeClr val="tx2">
                    <a:lumMod val="50000"/>
                  </a:schemeClr>
                </a:solidFill>
                <a:hlinkClick r:id="rId2"/>
              </a:rPr>
              <a:t>/</a:t>
            </a:r>
            <a:r>
              <a:rPr lang="en-US" sz="1200" dirty="0" err="1">
                <a:solidFill>
                  <a:schemeClr val="tx2">
                    <a:lumMod val="50000"/>
                  </a:schemeClr>
                </a:solidFill>
                <a:hlinkClick r:id="rId2"/>
              </a:rPr>
              <a:t>index.php</a:t>
            </a:r>
            <a:r>
              <a:rPr lang="en-US" sz="1200" dirty="0">
                <a:solidFill>
                  <a:schemeClr val="tx2">
                    <a:lumMod val="50000"/>
                  </a:schemeClr>
                </a:solidFill>
                <a:hlinkClick r:id="rId2"/>
              </a:rPr>
              <a:t>/</a:t>
            </a:r>
            <a:r>
              <a:rPr lang="en-US" sz="1200" dirty="0" err="1">
                <a:solidFill>
                  <a:schemeClr val="tx2">
                    <a:lumMod val="50000"/>
                  </a:schemeClr>
                </a:solidFill>
                <a:hlinkClick r:id="rId2"/>
              </a:rPr>
              <a:t>Selenium#Setting_up_Selenium_IDE</a:t>
            </a:r>
            <a:endParaRPr lang="en-US" sz="1200" dirty="0">
              <a:solidFill>
                <a:schemeClr val="tx2">
                  <a:lumMod val="50000"/>
                </a:schemeClr>
              </a:solidFill>
            </a:endParaRPr>
          </a:p>
        </p:txBody>
      </p:sp>
      <p:pic>
        <p:nvPicPr>
          <p:cNvPr id="7" name="Content Placeholder 6" descr="IDE-main.tiff"/>
          <p:cNvPicPr>
            <a:picLocks noGrp="1" noChangeAspect="1"/>
          </p:cNvPicPr>
          <p:nvPr>
            <p:ph idx="1"/>
          </p:nvPr>
        </p:nvPicPr>
        <p:blipFill rotWithShape="1">
          <a:blip r:embed="rId3">
            <a:extLst>
              <a:ext uri="{28A0092B-C50C-407E-A947-70E740481C1C}">
                <a14:useLocalDpi xmlns:a14="http://schemas.microsoft.com/office/drawing/2010/main" val="0"/>
              </a:ext>
            </a:extLst>
          </a:blip>
          <a:srcRect l="-2758" r="-2787"/>
          <a:stretch/>
        </p:blipFill>
        <p:spPr>
          <a:xfrm>
            <a:off x="3906936" y="1080642"/>
            <a:ext cx="4689142" cy="4650643"/>
          </a:xfrm>
        </p:spPr>
      </p:pic>
    </p:spTree>
    <p:extLst>
      <p:ext uri="{BB962C8B-B14F-4D97-AF65-F5344CB8AC3E}">
        <p14:creationId xmlns:p14="http://schemas.microsoft.com/office/powerpoint/2010/main" val="394172391"/>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Selenium IDE User Interface</a:t>
            </a:r>
            <a:endParaRPr lang="en-US" sz="4000" dirty="0"/>
          </a:p>
        </p:txBody>
      </p:sp>
      <p:sp>
        <p:nvSpPr>
          <p:cNvPr id="4" name="Text Placeholder 3"/>
          <p:cNvSpPr>
            <a:spLocks noGrp="1"/>
          </p:cNvSpPr>
          <p:nvPr>
            <p:ph type="body" sz="half" idx="2"/>
          </p:nvPr>
        </p:nvSpPr>
        <p:spPr/>
        <p:txBody>
          <a:bodyPr>
            <a:normAutofit/>
          </a:bodyPr>
          <a:lstStyle/>
          <a:p>
            <a:pPr marL="285750" indent="-285750">
              <a:buFont typeface="Arial"/>
              <a:buChar char="•"/>
            </a:pPr>
            <a:r>
              <a:rPr lang="en-US" sz="1200" dirty="0" smtClean="0"/>
              <a:t>Play suite</a:t>
            </a:r>
          </a:p>
          <a:p>
            <a:pPr marL="285750" indent="-285750">
              <a:buFont typeface="Arial"/>
              <a:buChar char="•"/>
            </a:pPr>
            <a:r>
              <a:rPr lang="en-US" sz="1200" dirty="0" smtClean="0"/>
              <a:t>Play single test</a:t>
            </a:r>
          </a:p>
          <a:p>
            <a:pPr marL="285750" indent="-285750">
              <a:buFont typeface="Arial"/>
              <a:buChar char="•"/>
            </a:pPr>
            <a:r>
              <a:rPr lang="en-US" sz="1200" dirty="0" smtClean="0"/>
              <a:t>Pause</a:t>
            </a:r>
          </a:p>
          <a:p>
            <a:pPr marL="285750" indent="-285750">
              <a:buFont typeface="Arial"/>
              <a:buChar char="•"/>
            </a:pPr>
            <a:r>
              <a:rPr lang="en-US" sz="1200" dirty="0" smtClean="0"/>
              <a:t>Step through test</a:t>
            </a:r>
          </a:p>
          <a:p>
            <a:pPr marL="285750" indent="-285750">
              <a:buFont typeface="Arial"/>
              <a:buChar char="•"/>
            </a:pPr>
            <a:r>
              <a:rPr lang="en-US" sz="1200" dirty="0" smtClean="0"/>
              <a:t>Apply rollup rules</a:t>
            </a:r>
          </a:p>
          <a:p>
            <a:pPr marL="285750" indent="-285750">
              <a:buFont typeface="Arial"/>
              <a:buChar char="•"/>
            </a:pPr>
            <a:r>
              <a:rPr lang="en-US" sz="1200" dirty="0" smtClean="0"/>
              <a:t>Command</a:t>
            </a:r>
          </a:p>
          <a:p>
            <a:pPr marL="285750" indent="-285750">
              <a:buFont typeface="Arial"/>
              <a:buChar char="•"/>
            </a:pPr>
            <a:r>
              <a:rPr lang="en-US" sz="1200" dirty="0" smtClean="0"/>
              <a:t>Target</a:t>
            </a:r>
          </a:p>
          <a:p>
            <a:pPr marL="285750" indent="-285750">
              <a:buFont typeface="Arial"/>
              <a:buChar char="•"/>
            </a:pPr>
            <a:r>
              <a:rPr lang="en-US" sz="1200" dirty="0" smtClean="0"/>
              <a:t>Value</a:t>
            </a:r>
          </a:p>
          <a:p>
            <a:pPr marL="285750" indent="-285750">
              <a:buFont typeface="Arial"/>
              <a:buChar char="•"/>
            </a:pPr>
            <a:r>
              <a:rPr lang="en-US" sz="1200" dirty="0" smtClean="0"/>
              <a:t>Log</a:t>
            </a:r>
          </a:p>
          <a:p>
            <a:pPr marL="285750" indent="-285750">
              <a:buFont typeface="Arial"/>
              <a:buChar char="•"/>
            </a:pPr>
            <a:r>
              <a:rPr lang="en-US" sz="1200" dirty="0" smtClean="0"/>
              <a:t>Reference</a:t>
            </a:r>
          </a:p>
          <a:p>
            <a:pPr marL="285750" indent="-285750">
              <a:buFont typeface="Arial"/>
              <a:buChar char="•"/>
            </a:pPr>
            <a:r>
              <a:rPr lang="en-US" sz="1200" dirty="0" smtClean="0"/>
              <a:t>UI-Element</a:t>
            </a:r>
          </a:p>
          <a:p>
            <a:pPr marL="285750" indent="-285750">
              <a:buFont typeface="Arial"/>
              <a:buChar char="•"/>
            </a:pPr>
            <a:r>
              <a:rPr lang="en-US" sz="1200" dirty="0" smtClean="0"/>
              <a:t>Rollup</a:t>
            </a:r>
          </a:p>
        </p:txBody>
      </p:sp>
      <p:pic>
        <p:nvPicPr>
          <p:cNvPr id="7" name="Content Placeholder 6" descr="IDE-main.tiff"/>
          <p:cNvPicPr>
            <a:picLocks noGrp="1" noChangeAspect="1"/>
          </p:cNvPicPr>
          <p:nvPr>
            <p:ph idx="1"/>
          </p:nvPr>
        </p:nvPicPr>
        <p:blipFill rotWithShape="1">
          <a:blip r:embed="rId3">
            <a:extLst>
              <a:ext uri="{28A0092B-C50C-407E-A947-70E740481C1C}">
                <a14:useLocalDpi xmlns:a14="http://schemas.microsoft.com/office/drawing/2010/main" val="0"/>
              </a:ext>
            </a:extLst>
          </a:blip>
          <a:srcRect l="-2758" r="-2787"/>
          <a:stretch/>
        </p:blipFill>
        <p:spPr>
          <a:xfrm>
            <a:off x="3906936" y="1080642"/>
            <a:ext cx="4689142" cy="4650643"/>
          </a:xfrm>
        </p:spPr>
      </p:pic>
    </p:spTree>
    <p:extLst>
      <p:ext uri="{BB962C8B-B14F-4D97-AF65-F5344CB8AC3E}">
        <p14:creationId xmlns:p14="http://schemas.microsoft.com/office/powerpoint/2010/main" val="760092872"/>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Selenium Server: what is it?</a:t>
            </a:r>
            <a:endParaRPr lang="en-US" b="1" dirty="0"/>
          </a:p>
        </p:txBody>
      </p:sp>
      <p:sp>
        <p:nvSpPr>
          <p:cNvPr id="3" name="Content Placeholder 2"/>
          <p:cNvSpPr>
            <a:spLocks noGrp="1"/>
          </p:cNvSpPr>
          <p:nvPr>
            <p:ph idx="1"/>
          </p:nvPr>
        </p:nvSpPr>
        <p:spPr/>
        <p:txBody>
          <a:bodyPr/>
          <a:lstStyle/>
          <a:p>
            <a:r>
              <a:rPr lang="en-US" dirty="0" smtClean="0"/>
              <a:t>A platform to test across many environments (platforms and browsers)</a:t>
            </a:r>
          </a:p>
          <a:p>
            <a:endParaRPr lang="en-US" dirty="0" smtClean="0"/>
          </a:p>
          <a:p>
            <a:r>
              <a:rPr lang="en-US" dirty="0" smtClean="0"/>
              <a:t>Ex:</a:t>
            </a:r>
          </a:p>
          <a:p>
            <a:pPr lvl="1"/>
            <a:r>
              <a:rPr lang="en-US" dirty="0" smtClean="0"/>
              <a:t>Linux/</a:t>
            </a:r>
            <a:r>
              <a:rPr lang="en-US" dirty="0" err="1" smtClean="0"/>
              <a:t>FireFox</a:t>
            </a:r>
            <a:endParaRPr lang="en-US" dirty="0" smtClean="0"/>
          </a:p>
          <a:p>
            <a:pPr lvl="1"/>
            <a:r>
              <a:rPr lang="en-US" dirty="0" smtClean="0"/>
              <a:t>Windows/Firefox</a:t>
            </a:r>
          </a:p>
          <a:p>
            <a:pPr lvl="1"/>
            <a:r>
              <a:rPr lang="en-US" dirty="0" smtClean="0"/>
              <a:t>Mac/Chrome</a:t>
            </a:r>
          </a:p>
          <a:p>
            <a:pPr lvl="1"/>
            <a:r>
              <a:rPr lang="en-US" dirty="0" smtClean="0"/>
              <a:t>Mac/Firefox</a:t>
            </a:r>
          </a:p>
        </p:txBody>
      </p:sp>
    </p:spTree>
    <p:extLst>
      <p:ext uri="{BB962C8B-B14F-4D97-AF65-F5344CB8AC3E}">
        <p14:creationId xmlns:p14="http://schemas.microsoft.com/office/powerpoint/2010/main" val="3043802020"/>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Arrow Connector 22"/>
          <p:cNvCxnSpPr/>
          <p:nvPr/>
        </p:nvCxnSpPr>
        <p:spPr>
          <a:xfrm flipH="1" flipV="1">
            <a:off x="3708400" y="4249784"/>
            <a:ext cx="357093" cy="45849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V="1">
            <a:off x="5053307" y="4249784"/>
            <a:ext cx="378385" cy="45849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V="1">
            <a:off x="4572000" y="4236755"/>
            <a:ext cx="0" cy="47152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b="1" dirty="0" smtClean="0"/>
              <a:t>Selenium Server: architecture</a:t>
            </a:r>
            <a:endParaRPr lang="en-US" b="1" dirty="0"/>
          </a:p>
        </p:txBody>
      </p:sp>
      <p:sp>
        <p:nvSpPr>
          <p:cNvPr id="5" name="Alternate Process 4"/>
          <p:cNvSpPr/>
          <p:nvPr/>
        </p:nvSpPr>
        <p:spPr>
          <a:xfrm>
            <a:off x="3914205" y="5507033"/>
            <a:ext cx="1315590" cy="384258"/>
          </a:xfrm>
          <a:prstGeom prst="flowChartAlternateProcess">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Selenium IDE</a:t>
            </a:r>
          </a:p>
          <a:p>
            <a:pPr algn="ctr"/>
            <a:r>
              <a:rPr lang="en-US" sz="1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(optional)</a:t>
            </a:r>
            <a:endParaRPr lang="en-US" sz="1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Alternate Process 6"/>
          <p:cNvSpPr/>
          <p:nvPr/>
        </p:nvSpPr>
        <p:spPr>
          <a:xfrm>
            <a:off x="3914205" y="4624095"/>
            <a:ext cx="1315590" cy="423332"/>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Selenium Server</a:t>
            </a:r>
            <a:endParaRPr lang="en-US" sz="1400" dirty="0"/>
          </a:p>
        </p:txBody>
      </p:sp>
      <p:sp>
        <p:nvSpPr>
          <p:cNvPr id="8" name="Alternate Process 7"/>
          <p:cNvSpPr/>
          <p:nvPr/>
        </p:nvSpPr>
        <p:spPr>
          <a:xfrm>
            <a:off x="2392810" y="3786547"/>
            <a:ext cx="1315590" cy="423332"/>
          </a:xfrm>
          <a:prstGeom prst="flowChartAlternateProcess">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dirty="0" smtClean="0"/>
              <a:t>Linux</a:t>
            </a:r>
          </a:p>
          <a:p>
            <a:pPr algn="ctr"/>
            <a:r>
              <a:rPr lang="en-US" sz="1000" dirty="0" err="1"/>
              <a:t>c</a:t>
            </a:r>
            <a:r>
              <a:rPr lang="en-US" sz="1000" dirty="0" err="1" smtClean="0"/>
              <a:t>ueva.soe.ucsc.edu</a:t>
            </a:r>
            <a:endParaRPr lang="en-US" sz="1000" dirty="0"/>
          </a:p>
        </p:txBody>
      </p:sp>
      <p:sp>
        <p:nvSpPr>
          <p:cNvPr id="9" name="Alternate Process 8"/>
          <p:cNvSpPr/>
          <p:nvPr/>
        </p:nvSpPr>
        <p:spPr>
          <a:xfrm>
            <a:off x="5431692" y="3799575"/>
            <a:ext cx="1315590" cy="423332"/>
          </a:xfrm>
          <a:prstGeom prst="flowChartAlternateProcess">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400" dirty="0" smtClean="0"/>
              <a:t>Windows</a:t>
            </a:r>
          </a:p>
          <a:p>
            <a:pPr algn="ctr"/>
            <a:r>
              <a:rPr lang="en-US" sz="1000" dirty="0" err="1" smtClean="0"/>
              <a:t>winqa.soe.ucsc.edu</a:t>
            </a:r>
            <a:endParaRPr lang="en-US" sz="1000" dirty="0"/>
          </a:p>
        </p:txBody>
      </p:sp>
      <p:sp>
        <p:nvSpPr>
          <p:cNvPr id="10" name="Alternate Process 9"/>
          <p:cNvSpPr/>
          <p:nvPr/>
        </p:nvSpPr>
        <p:spPr>
          <a:xfrm>
            <a:off x="3914205" y="3786547"/>
            <a:ext cx="1315590" cy="423332"/>
          </a:xfrm>
          <a:prstGeom prst="flowChartAlternate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400" dirty="0" smtClean="0"/>
              <a:t>Mac Mini</a:t>
            </a:r>
          </a:p>
          <a:p>
            <a:pPr algn="ctr"/>
            <a:r>
              <a:rPr lang="en-US" sz="1000" dirty="0" smtClean="0"/>
              <a:t>beer30.soe.ucsc.edu</a:t>
            </a:r>
            <a:endParaRPr lang="en-US" sz="1000" dirty="0"/>
          </a:p>
        </p:txBody>
      </p:sp>
      <p:sp>
        <p:nvSpPr>
          <p:cNvPr id="11" name="Cloud 10"/>
          <p:cNvSpPr/>
          <p:nvPr/>
        </p:nvSpPr>
        <p:spPr>
          <a:xfrm>
            <a:off x="2230981" y="1706354"/>
            <a:ext cx="4448524" cy="1641231"/>
          </a:xfrm>
          <a:prstGeom prst="cloud">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pple_Safari.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8615" y="2321433"/>
            <a:ext cx="457200" cy="457200"/>
          </a:xfrm>
          <a:prstGeom prst="rect">
            <a:avLst/>
          </a:prstGeom>
        </p:spPr>
      </p:pic>
      <p:pic>
        <p:nvPicPr>
          <p:cNvPr id="14" name="Picture 13" descr="New-Chrome-Ic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5605" y="2274257"/>
            <a:ext cx="457200" cy="457200"/>
          </a:xfrm>
          <a:prstGeom prst="rect">
            <a:avLst/>
          </a:prstGeom>
        </p:spPr>
      </p:pic>
      <p:pic>
        <p:nvPicPr>
          <p:cNvPr id="15" name="Picture 14" descr="firefox-4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0375" y="2092833"/>
            <a:ext cx="457200" cy="457200"/>
          </a:xfrm>
          <a:prstGeom prst="rect">
            <a:avLst/>
          </a:prstGeom>
        </p:spPr>
      </p:pic>
      <p:pic>
        <p:nvPicPr>
          <p:cNvPr id="16" name="Picture 15" descr="Internet_Explorer_9_Icon_by_Misaki2009.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17292" y="2167026"/>
            <a:ext cx="457200" cy="457200"/>
          </a:xfrm>
          <a:prstGeom prst="rect">
            <a:avLst/>
          </a:prstGeom>
        </p:spPr>
      </p:pic>
      <p:cxnSp>
        <p:nvCxnSpPr>
          <p:cNvPr id="21" name="Straight Connector 20"/>
          <p:cNvCxnSpPr>
            <a:stCxn id="5" idx="0"/>
            <a:endCxn id="7" idx="2"/>
          </p:cNvCxnSpPr>
          <p:nvPr/>
        </p:nvCxnSpPr>
        <p:spPr>
          <a:xfrm flipV="1">
            <a:off x="4572000" y="5047427"/>
            <a:ext cx="0" cy="459606"/>
          </a:xfrm>
          <a:prstGeom prst="line">
            <a:avLst/>
          </a:prstGeom>
          <a:ln>
            <a:solidFill>
              <a:schemeClr val="tx1">
                <a:lumMod val="85000"/>
              </a:schemeClr>
            </a:solidFill>
            <a:prstDash val="sysDash"/>
          </a:ln>
        </p:spPr>
        <p:style>
          <a:lnRef idx="2">
            <a:schemeClr val="accent1"/>
          </a:lnRef>
          <a:fillRef idx="0">
            <a:schemeClr val="accent1"/>
          </a:fillRef>
          <a:effectRef idx="1">
            <a:schemeClr val="accent1"/>
          </a:effectRef>
          <a:fontRef idx="minor">
            <a:schemeClr val="tx1"/>
          </a:fontRef>
        </p:style>
      </p:cxnSp>
      <p:sp>
        <p:nvSpPr>
          <p:cNvPr id="36" name="Up Arrow 35"/>
          <p:cNvSpPr/>
          <p:nvPr/>
        </p:nvSpPr>
        <p:spPr>
          <a:xfrm>
            <a:off x="2507051" y="3090930"/>
            <a:ext cx="1081336" cy="634732"/>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Up Arrow 36"/>
          <p:cNvSpPr/>
          <p:nvPr/>
        </p:nvSpPr>
        <p:spPr>
          <a:xfrm>
            <a:off x="3976624" y="3090930"/>
            <a:ext cx="1081336" cy="634732"/>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Up Arrow 37"/>
          <p:cNvSpPr/>
          <p:nvPr/>
        </p:nvSpPr>
        <p:spPr>
          <a:xfrm>
            <a:off x="5548975" y="3090930"/>
            <a:ext cx="1081336" cy="634732"/>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TextBox 38"/>
          <p:cNvSpPr txBox="1"/>
          <p:nvPr/>
        </p:nvSpPr>
        <p:spPr>
          <a:xfrm>
            <a:off x="5250254" y="5127570"/>
            <a:ext cx="1415296" cy="307777"/>
          </a:xfrm>
          <a:prstGeom prst="rect">
            <a:avLst/>
          </a:prstGeom>
          <a:noFill/>
        </p:spPr>
        <p:txBody>
          <a:bodyPr wrap="none" rtlCol="0">
            <a:spAutoFit/>
          </a:bodyPr>
          <a:lstStyle/>
          <a:p>
            <a:r>
              <a:rPr lang="en-US" sz="1400" dirty="0" smtClean="0"/>
              <a:t>Export to Python</a:t>
            </a:r>
            <a:endParaRPr lang="en-US" sz="1400" dirty="0"/>
          </a:p>
        </p:txBody>
      </p:sp>
      <p:cxnSp>
        <p:nvCxnSpPr>
          <p:cNvPr id="41" name="Straight Arrow Connector 40"/>
          <p:cNvCxnSpPr/>
          <p:nvPr/>
        </p:nvCxnSpPr>
        <p:spPr>
          <a:xfrm flipH="1" flipV="1">
            <a:off x="4623239" y="5281455"/>
            <a:ext cx="697136" cy="26878"/>
          </a:xfrm>
          <a:prstGeom prst="straightConnector1">
            <a:avLst/>
          </a:prstGeom>
          <a:ln>
            <a:solidFill>
              <a:schemeClr val="tx1"/>
            </a:solidFill>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020055500"/>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5584</TotalTime>
  <Words>1104</Words>
  <Application>Microsoft Macintosh PowerPoint</Application>
  <PresentationFormat>On-screen Show (4:3)</PresentationFormat>
  <Paragraphs>183</Paragraphs>
  <Slides>18</Slides>
  <Notes>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 Black </vt:lpstr>
      <vt:lpstr>Selenium Testing</vt:lpstr>
      <vt:lpstr>What is Selenium?</vt:lpstr>
      <vt:lpstr>How does Selenium work?</vt:lpstr>
      <vt:lpstr>Types of Selenium Tests</vt:lpstr>
      <vt:lpstr>What Selenium is not for?</vt:lpstr>
      <vt:lpstr>Selenium IDE</vt:lpstr>
      <vt:lpstr>Selenium IDE User Interface</vt:lpstr>
      <vt:lpstr>Selenium Server: what is it?</vt:lpstr>
      <vt:lpstr>Selenium Server: architecture</vt:lpstr>
      <vt:lpstr>Selenium Server: architecture</vt:lpstr>
      <vt:lpstr>Test Design: Assert vs Verify</vt:lpstr>
      <vt:lpstr>Test Design: Locators</vt:lpstr>
      <vt:lpstr>Test Design: Locators</vt:lpstr>
      <vt:lpstr>Testing Dynamic Apps</vt:lpstr>
      <vt:lpstr>Testing Dynamic Apps</vt:lpstr>
      <vt:lpstr>Testing Dynamic Apps</vt:lpstr>
      <vt:lpstr>Writing testable web apps</vt:lpstr>
      <vt:lpstr>Resources and tools </vt:lpstr>
    </vt:vector>
  </TitlesOfParts>
  <Company>UC Santa Cruz</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Selenium Testing</dc:title>
  <dc:creator>Greg Roe</dc:creator>
  <cp:lastModifiedBy>Greg Roe</cp:lastModifiedBy>
  <cp:revision>92</cp:revision>
  <dcterms:created xsi:type="dcterms:W3CDTF">2012-02-08T22:17:21Z</dcterms:created>
  <dcterms:modified xsi:type="dcterms:W3CDTF">2012-02-15T21:30:18Z</dcterms:modified>
</cp:coreProperties>
</file>