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5" r:id="rId2"/>
    <p:sldMasterId id="2147488976" r:id="rId3"/>
  </p:sldMasterIdLst>
  <p:notesMasterIdLst>
    <p:notesMasterId r:id="rId24"/>
  </p:notesMasterIdLst>
  <p:handoutMasterIdLst>
    <p:handoutMasterId r:id="rId25"/>
  </p:handoutMasterIdLst>
  <p:sldIdLst>
    <p:sldId id="871" r:id="rId4"/>
    <p:sldId id="878" r:id="rId5"/>
    <p:sldId id="882" r:id="rId6"/>
    <p:sldId id="879" r:id="rId7"/>
    <p:sldId id="880" r:id="rId8"/>
    <p:sldId id="890" r:id="rId9"/>
    <p:sldId id="892" r:id="rId10"/>
    <p:sldId id="899" r:id="rId11"/>
    <p:sldId id="900" r:id="rId12"/>
    <p:sldId id="895" r:id="rId13"/>
    <p:sldId id="897" r:id="rId14"/>
    <p:sldId id="896" r:id="rId15"/>
    <p:sldId id="898" r:id="rId16"/>
    <p:sldId id="883" r:id="rId17"/>
    <p:sldId id="902" r:id="rId18"/>
    <p:sldId id="884" r:id="rId19"/>
    <p:sldId id="888" r:id="rId20"/>
    <p:sldId id="877" r:id="rId21"/>
    <p:sldId id="881" r:id="rId22"/>
    <p:sldId id="901" r:id="rId23"/>
  </p:sldIdLst>
  <p:sldSz cx="10058400" cy="73152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7A"/>
    <a:srgbClr val="E8E895"/>
    <a:srgbClr val="EDE9B1"/>
    <a:srgbClr val="0D201D"/>
    <a:srgbClr val="A3E39A"/>
    <a:srgbClr val="CC99FF"/>
    <a:srgbClr val="36D49A"/>
    <a:srgbClr val="96C800"/>
    <a:srgbClr val="FF505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8" autoAdjust="0"/>
    <p:restoredTop sz="95289" autoAdjust="0"/>
  </p:normalViewPr>
  <p:slideViewPr>
    <p:cSldViewPr snapToGrid="0">
      <p:cViewPr varScale="1">
        <p:scale>
          <a:sx n="131" d="100"/>
          <a:sy n="131" d="100"/>
        </p:scale>
        <p:origin x="-320" y="-104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4AE783-C61F-48D9-BEA6-087CDF328E4B}" type="datetimeFigureOut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6A730A-5439-47F7-8E41-386075118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3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4650" y="549275"/>
            <a:ext cx="37719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EDB424-5788-4312-9B12-EFCA28E22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30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271713"/>
            <a:ext cx="8550275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144963"/>
            <a:ext cx="704215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21E1-9E80-4C87-8CCB-83CA07D96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1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EEA1-A4D0-412C-B2B8-BE0F26FBE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93688"/>
            <a:ext cx="2262188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93688"/>
            <a:ext cx="6637337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0B06-89D1-441A-B2D6-68E83DB91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38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690" y="4118187"/>
            <a:ext cx="5113020" cy="1869440"/>
          </a:xfrm>
        </p:spPr>
        <p:txBody>
          <a:bodyPr/>
          <a:lstStyle>
            <a:lvl1pPr marL="0" indent="0" algn="ctr">
              <a:buNone/>
              <a:defRPr sz="1493">
                <a:solidFill>
                  <a:schemeClr val="bg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86660" y="2597574"/>
            <a:ext cx="5113020" cy="1574800"/>
          </a:xfrm>
        </p:spPr>
        <p:txBody>
          <a:bodyPr anchor="t"/>
          <a:lstStyle>
            <a:lvl1pPr algn="ctr">
              <a:defRPr>
                <a:solidFill>
                  <a:srgbClr val="FB83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690" y="4226560"/>
            <a:ext cx="5113020" cy="1869440"/>
          </a:xfrm>
        </p:spPr>
        <p:txBody>
          <a:bodyPr/>
          <a:lstStyle>
            <a:lvl1pPr marL="0" indent="0" algn="ctr">
              <a:buNone/>
              <a:defRPr sz="2133" b="1" baseline="0">
                <a:solidFill>
                  <a:schemeClr val="bg2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" y="2113281"/>
            <a:ext cx="9723120" cy="2059094"/>
          </a:xfrm>
        </p:spPr>
        <p:txBody>
          <a:bodyPr anchor="t"/>
          <a:lstStyle>
            <a:lvl1pPr algn="ctr">
              <a:defRPr sz="3413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67640" y="3820160"/>
            <a:ext cx="9723120" cy="1625600"/>
          </a:xfrm>
          <a:solidFill>
            <a:srgbClr val="00142C">
              <a:alpha val="93000"/>
            </a:srgbClr>
          </a:solidFill>
        </p:spPr>
        <p:txBody>
          <a:bodyPr anchor="ctr"/>
          <a:lstStyle>
            <a:lvl1pPr marL="438926">
              <a:buNone/>
              <a:defRPr sz="3413" b="1" i="0" baseline="0">
                <a:solidFill>
                  <a:schemeClr val="bg2"/>
                </a:solidFill>
                <a:latin typeface="Uni Sans SemiBold"/>
                <a:cs typeface="Helvetic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1B4E5A-78D1-47D3-BCBC-1C942B9D3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640" y="1463040"/>
            <a:ext cx="9723120" cy="5364480"/>
          </a:xfrm>
        </p:spPr>
        <p:txBody>
          <a:bodyPr/>
          <a:lstStyle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401C944-3A34-46B4-9C38-51758C146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140907-F258-4D65-92F3-1D257AF5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7B6E3C1-BB7F-470D-A191-2C235B747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" y="4551680"/>
            <a:ext cx="9723120" cy="21132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20"/>
            </a:lvl1pPr>
            <a:lvl2pPr>
              <a:lnSpc>
                <a:spcPct val="100000"/>
              </a:lnSpc>
              <a:spcBef>
                <a:spcPts val="0"/>
              </a:spcBef>
              <a:defRPr sz="1707"/>
            </a:lvl2pPr>
            <a:lvl3pPr marL="716302" indent="0">
              <a:buNone/>
              <a:defRPr sz="192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167640" y="1463040"/>
            <a:ext cx="9723120" cy="29260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20"/>
            </a:lvl1pPr>
            <a:lvl2pPr>
              <a:lnSpc>
                <a:spcPct val="100000"/>
              </a:lnSpc>
              <a:spcBef>
                <a:spcPts val="0"/>
              </a:spcBef>
              <a:defRPr sz="1707"/>
            </a:lvl2pPr>
            <a:lvl3pPr marL="716302" indent="0">
              <a:buNone/>
              <a:defRPr sz="192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66CA2-92DB-4DDF-9526-4244BB549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63040"/>
            <a:ext cx="4861560" cy="5364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80"/>
            </a:lvl1pPr>
            <a:lvl2pPr>
              <a:lnSpc>
                <a:spcPct val="100000"/>
              </a:lnSpc>
              <a:spcBef>
                <a:spcPts val="0"/>
              </a:spcBef>
              <a:defRPr sz="1280"/>
            </a:lvl2pPr>
            <a:lvl3pPr marL="716302" indent="0">
              <a:buNone/>
              <a:defRPr sz="192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167640" y="1463040"/>
            <a:ext cx="4693920" cy="5364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80"/>
            </a:lvl1pPr>
            <a:lvl2pPr>
              <a:lnSpc>
                <a:spcPct val="100000"/>
              </a:lnSpc>
              <a:spcBef>
                <a:spcPts val="0"/>
              </a:spcBef>
              <a:defRPr sz="1280"/>
            </a:lvl2pPr>
            <a:lvl3pPr marL="716302" indent="0">
              <a:buNone/>
              <a:defRPr sz="192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6C35A9F-90D4-4B66-AD00-3557E02F0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FF04-9FCC-4937-928D-6373BD358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967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68275" y="1411288"/>
            <a:ext cx="9721850" cy="3222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3" dirty="0">
                <a:solidFill>
                  <a:prstClr val="white"/>
                </a:solidFill>
                <a:latin typeface="Arial"/>
              </a:rPr>
              <a:t>Strategic Vision Summary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8275" y="2925763"/>
            <a:ext cx="5280025" cy="3222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3" dirty="0">
                <a:solidFill>
                  <a:prstClr val="white"/>
                </a:solidFill>
                <a:latin typeface="Arial"/>
              </a:rPr>
              <a:t>Current Status / Plan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32438" y="5394325"/>
            <a:ext cx="4357687" cy="288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0" dirty="0">
                <a:solidFill>
                  <a:prstClr val="white"/>
                </a:solidFill>
                <a:latin typeface="Arial"/>
              </a:rPr>
              <a:t>Competitive Landscape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8275" y="5800725"/>
            <a:ext cx="5280025" cy="288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0" dirty="0">
                <a:solidFill>
                  <a:prstClr val="white"/>
                </a:solidFill>
                <a:latin typeface="Arial"/>
              </a:rPr>
              <a:t>Full Development Estimate (patients)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706880"/>
            <a:ext cx="9723120" cy="1137920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2pPr>
            <a:lvl3pPr marL="585234" indent="-195078">
              <a:buFont typeface="Arial" pitchFamily="34" charset="0"/>
              <a:buChar char="•"/>
              <a:defRPr sz="128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532120" y="5689600"/>
            <a:ext cx="4358640" cy="1137920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/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/>
            </a:lvl2pPr>
            <a:lvl3pPr marL="716302" indent="0">
              <a:buNone/>
              <a:defRPr sz="128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167640" y="3221546"/>
            <a:ext cx="5280660" cy="2468054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2pPr>
            <a:lvl3pPr marL="768120" indent="-182886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280" baseline="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167640" y="6090624"/>
            <a:ext cx="5280660" cy="736897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93">
                <a:latin typeface="+mn-lt"/>
              </a:defRPr>
            </a:lvl2pPr>
            <a:lvl3pPr marL="716302" indent="0">
              <a:buNone/>
              <a:defRPr sz="128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5529044" y="2926080"/>
            <a:ext cx="4445536" cy="2357120"/>
          </a:xfrm>
          <a:ln>
            <a:solidFill>
              <a:schemeClr val="bg2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3" baseline="0"/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3"/>
            </a:lvl2pPr>
            <a:lvl3pPr marL="716302" indent="0">
              <a:buNone/>
              <a:defRPr sz="1920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A6F290-8C1C-4599-8731-A2351A26C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8275" y="1381125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Strategic Vision Summary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68275" y="4064000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Current Status / Plan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81280"/>
            <a:ext cx="9783470" cy="12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775714"/>
            <a:ext cx="9723120" cy="2207006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16302" indent="0">
              <a:buNone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167640" y="4470400"/>
            <a:ext cx="9723120" cy="2357120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68120" indent="-182886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D67F79F-62E1-4717-AB82-23F3B7541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36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 P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8275" y="1381125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Strategic Vision Summary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68275" y="4064000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Current Status / Plan Overview</a:t>
            </a: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8" name="Rectangle 7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75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1280"/>
            <a:ext cx="8693810" cy="12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775714"/>
            <a:ext cx="9723120" cy="2207006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16302" indent="0">
              <a:buNone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167640" y="4470400"/>
            <a:ext cx="9723120" cy="2357120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68120" indent="-182886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9DB52B-6F03-4B5D-82F8-CD24D1865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 P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8275" y="1381125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Strategic Vision Summary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68275" y="4064000"/>
            <a:ext cx="9721850" cy="35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/>
                </a:solidFill>
                <a:latin typeface="Arial"/>
              </a:rPr>
              <a:t>Current Status / Plan Overview</a:t>
            </a:r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8" name="Rectangle 7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50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1280"/>
            <a:ext cx="8693810" cy="12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775714"/>
            <a:ext cx="9723120" cy="2207006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16302" indent="0">
              <a:buNone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167640" y="4470400"/>
            <a:ext cx="9723120" cy="2357120"/>
          </a:xfrm>
          <a:ln>
            <a:solidFill>
              <a:schemeClr val="bg2"/>
            </a:solidFill>
          </a:ln>
        </p:spPr>
        <p:txBody>
          <a:bodyPr/>
          <a:lstStyle>
            <a:lvl1pPr marL="195078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1pPr>
            <a:lvl2pPr marL="390156" indent="-19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07">
                <a:latin typeface="+mn-lt"/>
              </a:defRPr>
            </a:lvl2pPr>
            <a:lvl3pPr marL="768120" indent="-182886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493"/>
            </a:lvl3pPr>
            <a:lvl4pPr marL="1092234" indent="0">
              <a:buNone/>
              <a:defRPr sz="1707"/>
            </a:lvl4pPr>
            <a:lvl5pPr marL="1430912" indent="0">
              <a:buNone/>
              <a:defRPr sz="1707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BE84B0A-E623-46AA-BED3-B082F4C7B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5" name="Rectangle 4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75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1317625" y="276225"/>
            <a:ext cx="804863" cy="7810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2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58913" y="650875"/>
            <a:ext cx="804862" cy="354013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dirty="0">
                <a:solidFill>
                  <a:prstClr val="white">
                    <a:lumMod val="50000"/>
                  </a:prstClr>
                </a:solidFill>
                <a:latin typeface="Arial"/>
              </a:rPr>
              <a:t>Phase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43075" y="244475"/>
            <a:ext cx="352425" cy="55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87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81280"/>
            <a:ext cx="71247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640" y="1463040"/>
            <a:ext cx="9723120" cy="5364480"/>
          </a:xfrm>
        </p:spPr>
        <p:txBody>
          <a:bodyPr/>
          <a:lstStyle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7314EB-401B-4605-A54B-2E559DD8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8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5" name="Rectangle 4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rgbClr val="FFD653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50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81280"/>
            <a:ext cx="813054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640" y="1463040"/>
            <a:ext cx="9723120" cy="5364480"/>
          </a:xfrm>
        </p:spPr>
        <p:txBody>
          <a:bodyPr/>
          <a:lstStyle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32A8221-7771-4CD6-8A49-600B42D0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5" name="Rectangle 4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75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175" y="81280"/>
            <a:ext cx="8134485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640" y="1463040"/>
            <a:ext cx="9723120" cy="5364480"/>
          </a:xfrm>
        </p:spPr>
        <p:txBody>
          <a:bodyPr/>
          <a:lstStyle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4FFE7A-C382-4AD0-993A-39E104840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 3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334963" y="276225"/>
            <a:ext cx="922337" cy="781050"/>
            <a:chOff x="304800" y="259080"/>
            <a:chExt cx="838200" cy="731520"/>
          </a:xfrm>
        </p:grpSpPr>
        <p:sp>
          <p:nvSpPr>
            <p:cNvPr id="5" name="Rectangle 4"/>
            <p:cNvSpPr/>
            <p:nvPr userDrawn="1"/>
          </p:nvSpPr>
          <p:spPr>
            <a:xfrm>
              <a:off x="304800" y="259080"/>
              <a:ext cx="731441" cy="731520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1559" y="624840"/>
              <a:ext cx="731441" cy="3330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7" dirty="0">
                  <a:solidFill>
                    <a:prstClr val="white">
                      <a:lumMod val="50000"/>
                    </a:prstClr>
                  </a:solidFill>
                  <a:latin typeface="Arial"/>
                </a:rPr>
                <a:t>Phase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71242" y="259080"/>
              <a:ext cx="318833" cy="517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7" dirty="0">
                  <a:solidFill>
                    <a:prstClr val="white"/>
                  </a:solidFill>
                  <a:latin typeface="Arial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56896"/>
            <a:ext cx="813054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640" y="1463040"/>
            <a:ext cx="9723120" cy="5364480"/>
          </a:xfrm>
        </p:spPr>
        <p:txBody>
          <a:bodyPr/>
          <a:lstStyle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BDCA3E8-659F-4618-95ED-ED988785A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06880"/>
            <a:ext cx="444246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06880"/>
            <a:ext cx="444246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8183C3B-BC7C-4E31-B9F9-D9791C09A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6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FC1AE69-0B43-48EF-AAB4-EA3618556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700588"/>
            <a:ext cx="8548687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100388"/>
            <a:ext cx="8548687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E55D-B344-470D-BB0C-B194CC5D7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30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690" y="4118187"/>
            <a:ext cx="5113020" cy="1869440"/>
          </a:xfrm>
        </p:spPr>
        <p:txBody>
          <a:bodyPr/>
          <a:lstStyle>
            <a:lvl1pPr marL="0" indent="0" algn="ctr">
              <a:buNone/>
              <a:defRPr sz="1493">
                <a:solidFill>
                  <a:schemeClr val="bg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86660" y="2597574"/>
            <a:ext cx="5113020" cy="1574800"/>
          </a:xfrm>
        </p:spPr>
        <p:txBody>
          <a:bodyPr anchor="t"/>
          <a:lstStyle>
            <a:lvl1pPr algn="ctr">
              <a:defRPr>
                <a:solidFill>
                  <a:srgbClr val="FB83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5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ck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690" y="4118187"/>
            <a:ext cx="5113020" cy="1869440"/>
          </a:xfrm>
        </p:spPr>
        <p:txBody>
          <a:bodyPr/>
          <a:lstStyle>
            <a:lvl1pPr marL="0" indent="0" algn="ctr">
              <a:buNone/>
              <a:defRPr sz="1493">
                <a:solidFill>
                  <a:schemeClr val="bg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86660" y="2597574"/>
            <a:ext cx="5113020" cy="1574800"/>
          </a:xfrm>
        </p:spPr>
        <p:txBody>
          <a:bodyPr anchor="t"/>
          <a:lstStyle>
            <a:lvl1pPr algn="ctr">
              <a:defRPr>
                <a:solidFill>
                  <a:srgbClr val="FB83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4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87695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415EA0-D6C6-4800-9A20-64F8FDA2A62B}" type="datetime1">
              <a:rPr lang="en-US"/>
              <a:pPr>
                <a:defRPr/>
              </a:pPr>
              <a:t>10/31/18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87695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876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9152C5-A022-47F0-B9C7-BE5C15321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4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271713"/>
            <a:ext cx="8550275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144963"/>
            <a:ext cx="704215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83EF-523F-4F53-A101-6515BF538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13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7AF4-5EE6-470E-8291-1404750FB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6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700588"/>
            <a:ext cx="8548687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100388"/>
            <a:ext cx="8548687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2B4D-3A7E-4369-A260-CE8C4D30F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76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6563"/>
            <a:ext cx="4449762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06563"/>
            <a:ext cx="4449763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7C-EC15-4781-9251-2EC7BBFD4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35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36713"/>
            <a:ext cx="4443412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19338"/>
            <a:ext cx="4443412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36713"/>
            <a:ext cx="44450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19338"/>
            <a:ext cx="44450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4F58-CDA8-45EF-904D-B4121A354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60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BC77-2174-4B62-9BDC-3610C4E92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10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AC0C-192F-4990-9168-950947373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8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6563"/>
            <a:ext cx="4449762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06563"/>
            <a:ext cx="4449763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B692-77FB-47A8-B4CE-865F1ACF7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57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0513"/>
            <a:ext cx="3308350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90513"/>
            <a:ext cx="56229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30350"/>
            <a:ext cx="330835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4B1E-31E3-40DC-8D6C-C409CDB71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6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121275"/>
            <a:ext cx="6035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54050"/>
            <a:ext cx="6035675" cy="4389438"/>
          </a:xfrm>
        </p:spPr>
        <p:txBody>
          <a:bodyPr lIns="98129" tIns="49064" rIns="98129" bIns="49064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724525"/>
            <a:ext cx="6035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00B60-B12A-451B-8DBE-CB5728057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42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8DFE-7AC6-4797-ADD9-FF90114C3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41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93688"/>
            <a:ext cx="2262188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93688"/>
            <a:ext cx="6637337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7250-CF74-4882-9131-F5A6C2017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36713"/>
            <a:ext cx="4443412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19338"/>
            <a:ext cx="4443412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36713"/>
            <a:ext cx="44450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19338"/>
            <a:ext cx="44450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4591-5C93-4541-8A9D-59DB2F895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57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8E36-0B62-4B53-9CCC-29F9C3149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85F3-B922-4A2B-818D-798BF9CF5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0513"/>
            <a:ext cx="3308350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90513"/>
            <a:ext cx="56229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30350"/>
            <a:ext cx="330835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7BA2-92CD-446C-867A-AFCD30352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121275"/>
            <a:ext cx="6035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54050"/>
            <a:ext cx="6035675" cy="4389438"/>
          </a:xfrm>
        </p:spPr>
        <p:txBody>
          <a:bodyPr lIns="98129" tIns="49064" rIns="98129" bIns="49064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724525"/>
            <a:ext cx="6035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BEC-C824-48C0-A6C4-53F6FDB7F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2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22" tIns="49061" rIns="98122" bIns="49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661150"/>
            <a:ext cx="23463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661150"/>
            <a:ext cx="31845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661150"/>
            <a:ext cx="23463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8FEB0A8F-9752-41F2-9EE8-031C7BCD6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4" r:id="rId1"/>
    <p:sldLayoutId id="2147488745" r:id="rId2"/>
    <p:sldLayoutId id="2147488746" r:id="rId3"/>
    <p:sldLayoutId id="2147488747" r:id="rId4"/>
    <p:sldLayoutId id="2147488748" r:id="rId5"/>
    <p:sldLayoutId id="2147488749" r:id="rId6"/>
    <p:sldLayoutId id="2147488750" r:id="rId7"/>
    <p:sldLayoutId id="2147488751" r:id="rId8"/>
    <p:sldLayoutId id="2147488752" r:id="rId9"/>
    <p:sldLayoutId id="2147488753" r:id="rId10"/>
    <p:sldLayoutId id="2147488754" r:id="rId11"/>
  </p:sldLayoutIdLst>
  <p:txStyles>
    <p:titleStyle>
      <a:lvl1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98107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98107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7138" indent="-246063" algn="l" defTabSz="9810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17675" indent="-246063" algn="l" defTabSz="9810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08213" indent="-244475" algn="l" defTabSz="9810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54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226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98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70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33350" y="80963"/>
            <a:ext cx="98171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463675"/>
            <a:ext cx="972185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71025" y="98425"/>
            <a:ext cx="419100" cy="388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80">
                <a:solidFill>
                  <a:srgbClr val="FFFFFF"/>
                </a:solidFill>
                <a:latin typeface="Helvetica" charset="0"/>
              </a:defRPr>
            </a:lvl1pPr>
          </a:lstStyle>
          <a:p>
            <a:pPr>
              <a:defRPr/>
            </a:pPr>
            <a:fld id="{F886D437-236A-49E7-8A9F-72B5B8361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68275" y="6908800"/>
            <a:ext cx="2346325" cy="32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srgbClr val="272727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1075" y="6908800"/>
            <a:ext cx="3100388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80">
                <a:solidFill>
                  <a:srgbClr val="272727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7" r:id="rId1"/>
    <p:sldLayoutId id="2147488778" r:id="rId2"/>
    <p:sldLayoutId id="2147488779" r:id="rId3"/>
    <p:sldLayoutId id="2147488780" r:id="rId4"/>
    <p:sldLayoutId id="2147488781" r:id="rId5"/>
    <p:sldLayoutId id="2147488782" r:id="rId6"/>
    <p:sldLayoutId id="2147488783" r:id="rId7"/>
    <p:sldLayoutId id="2147488784" r:id="rId8"/>
    <p:sldLayoutId id="2147488785" r:id="rId9"/>
    <p:sldLayoutId id="2147488786" r:id="rId10"/>
    <p:sldLayoutId id="2147488787" r:id="rId11"/>
    <p:sldLayoutId id="2147488788" r:id="rId12"/>
    <p:sldLayoutId id="2147488789" r:id="rId13"/>
    <p:sldLayoutId id="2147488790" r:id="rId14"/>
    <p:sldLayoutId id="2147488791" r:id="rId15"/>
    <p:sldLayoutId id="2147488792" r:id="rId16"/>
    <p:sldLayoutId id="2147488793" r:id="rId17"/>
    <p:sldLayoutId id="2147488794" r:id="rId18"/>
    <p:sldLayoutId id="2147488795" r:id="rId19"/>
    <p:sldLayoutId id="2147488796" r:id="rId20"/>
    <p:sldLayoutId id="2147488797" r:id="rId2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87363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2"/>
          </a:solidFill>
          <a:latin typeface="Uni Sans SemiBold"/>
          <a:ea typeface="MS PGothic" pitchFamily="34" charset="-128"/>
          <a:cs typeface="Helvetica"/>
        </a:defRPr>
      </a:lvl1pPr>
      <a:lvl2pPr algn="l" defTabSz="48736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Uni Sans SemiBold" charset="0"/>
          <a:ea typeface="MS PGothic" pitchFamily="34" charset="-128"/>
          <a:cs typeface="Helvetica"/>
        </a:defRPr>
      </a:lvl2pPr>
      <a:lvl3pPr algn="l" defTabSz="48736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Uni Sans SemiBold" charset="0"/>
          <a:ea typeface="MS PGothic" pitchFamily="34" charset="-128"/>
          <a:cs typeface="Helvetica"/>
        </a:defRPr>
      </a:lvl3pPr>
      <a:lvl4pPr algn="l" defTabSz="48736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Uni Sans SemiBold" charset="0"/>
          <a:ea typeface="MS PGothic" pitchFamily="34" charset="-128"/>
          <a:cs typeface="Helvetica"/>
        </a:defRPr>
      </a:lvl4pPr>
      <a:lvl5pPr algn="l" defTabSz="48736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Uni Sans SemiBold" charset="0"/>
          <a:ea typeface="MS PGothic" pitchFamily="34" charset="-128"/>
          <a:cs typeface="Helvetica"/>
        </a:defRPr>
      </a:lvl5pPr>
      <a:lvl6pPr marL="487695" algn="l" defTabSz="487695" rtl="0" fontAlgn="base">
        <a:spcBef>
          <a:spcPct val="0"/>
        </a:spcBef>
        <a:spcAft>
          <a:spcPct val="0"/>
        </a:spcAft>
        <a:defRPr sz="2560" b="1">
          <a:solidFill>
            <a:schemeClr val="bg1"/>
          </a:solidFill>
          <a:latin typeface="Helvetica" charset="0"/>
          <a:ea typeface="ＭＳ Ｐゴシック" charset="-128"/>
        </a:defRPr>
      </a:lvl6pPr>
      <a:lvl7pPr marL="975390" algn="l" defTabSz="487695" rtl="0" fontAlgn="base">
        <a:spcBef>
          <a:spcPct val="0"/>
        </a:spcBef>
        <a:spcAft>
          <a:spcPct val="0"/>
        </a:spcAft>
        <a:defRPr sz="2560" b="1">
          <a:solidFill>
            <a:schemeClr val="bg1"/>
          </a:solidFill>
          <a:latin typeface="Helvetica" charset="0"/>
          <a:ea typeface="ＭＳ Ｐゴシック" charset="-128"/>
        </a:defRPr>
      </a:lvl7pPr>
      <a:lvl8pPr marL="1463086" algn="l" defTabSz="487695" rtl="0" fontAlgn="base">
        <a:spcBef>
          <a:spcPct val="0"/>
        </a:spcBef>
        <a:spcAft>
          <a:spcPct val="0"/>
        </a:spcAft>
        <a:defRPr sz="2560" b="1">
          <a:solidFill>
            <a:schemeClr val="bg1"/>
          </a:solidFill>
          <a:latin typeface="Helvetica" charset="0"/>
          <a:ea typeface="ＭＳ Ｐゴシック" charset="-128"/>
        </a:defRPr>
      </a:lvl8pPr>
      <a:lvl9pPr marL="1950781" algn="l" defTabSz="487695" rtl="0" fontAlgn="base">
        <a:spcBef>
          <a:spcPct val="0"/>
        </a:spcBef>
        <a:spcAft>
          <a:spcPct val="0"/>
        </a:spcAft>
        <a:defRPr sz="2560" b="1">
          <a:solidFill>
            <a:schemeClr val="bg1"/>
          </a:solidFill>
          <a:latin typeface="Helvetica" charset="0"/>
          <a:ea typeface="ＭＳ Ｐゴシック" charset="-128"/>
        </a:defRPr>
      </a:lvl9pPr>
    </p:titleStyle>
    <p:bodyStyle>
      <a:lvl1pPr marL="193675" indent="-193675" algn="l" defTabSz="487363" rtl="0" eaLnBrk="0" fontAlgn="base" hangingPunct="0">
        <a:spcBef>
          <a:spcPts val="638"/>
        </a:spcBef>
        <a:spcAft>
          <a:spcPts val="638"/>
        </a:spcAft>
        <a:buClr>
          <a:schemeClr val="bg2"/>
        </a:buClr>
        <a:buSzPct val="110000"/>
        <a:buFont typeface="MS PGothic" panose="020B0600070205080204" pitchFamily="34" charset="-128"/>
        <a:buChar char="►"/>
        <a:defRPr sz="2100" kern="1200">
          <a:solidFill>
            <a:schemeClr val="tx2"/>
          </a:solidFill>
          <a:latin typeface="Uni Sans SemiBold"/>
          <a:ea typeface="MS PGothic" pitchFamily="34" charset="-128"/>
          <a:cs typeface="Helvetica"/>
        </a:defRPr>
      </a:lvl1pPr>
      <a:lvl2pPr marL="388938" indent="-193675" algn="l" defTabSz="487363" rtl="0" eaLnBrk="0" fontAlgn="base" hangingPunct="0">
        <a:spcBef>
          <a:spcPts val="325"/>
        </a:spcBef>
        <a:spcAft>
          <a:spcPts val="325"/>
        </a:spcAft>
        <a:buClr>
          <a:schemeClr val="bg2"/>
        </a:buClr>
        <a:buFont typeface="Wingdings" panose="05000000000000000000" pitchFamily="2" charset="2"/>
        <a:buChar char="§"/>
        <a:defRPr sz="19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2pPr>
      <a:lvl3pPr marL="584200" indent="-193675" algn="l" defTabSz="487363" rtl="0" eaLnBrk="0" fontAlgn="base" hangingPunct="0">
        <a:spcBef>
          <a:spcPts val="325"/>
        </a:spcBef>
        <a:spcAft>
          <a:spcPts val="325"/>
        </a:spcAft>
        <a:buClr>
          <a:schemeClr val="bg2"/>
        </a:buClr>
        <a:buFont typeface="Lucida Grande"/>
        <a:buChar char="–"/>
        <a:defRPr sz="17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3pPr>
      <a:lvl4pPr marL="779463" indent="-193675" algn="l" defTabSz="487363" rtl="0" eaLnBrk="0" fontAlgn="base" hangingPunct="0">
        <a:spcBef>
          <a:spcPts val="325"/>
        </a:spcBef>
        <a:spcAft>
          <a:spcPts val="325"/>
        </a:spcAft>
        <a:buClr>
          <a:schemeClr val="bg2"/>
        </a:buClr>
        <a:buFont typeface="Lucida Grande"/>
        <a:buChar char="–"/>
        <a:defRPr sz="14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4pPr>
      <a:lvl5pPr marL="974725" indent="-193675" algn="l" defTabSz="487363" rtl="0" eaLnBrk="0" fontAlgn="base" hangingPunct="0">
        <a:spcBef>
          <a:spcPts val="325"/>
        </a:spcBef>
        <a:spcAft>
          <a:spcPts val="325"/>
        </a:spcAft>
        <a:buClr>
          <a:schemeClr val="bg2"/>
        </a:buClr>
        <a:buFont typeface="Lucida Grande"/>
        <a:buChar char="–"/>
        <a:defRPr sz="14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22" tIns="49061" rIns="98122" bIns="49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661150"/>
            <a:ext cx="23463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661150"/>
            <a:ext cx="31845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661150"/>
            <a:ext cx="2346325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22" tIns="49061" rIns="98122" bIns="490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135CFE-853A-45A6-8495-1690C2632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4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7" r:id="rId1"/>
    <p:sldLayoutId id="2147488978" r:id="rId2"/>
    <p:sldLayoutId id="2147488979" r:id="rId3"/>
    <p:sldLayoutId id="2147488980" r:id="rId4"/>
    <p:sldLayoutId id="2147488981" r:id="rId5"/>
    <p:sldLayoutId id="2147488982" r:id="rId6"/>
    <p:sldLayoutId id="2147488983" r:id="rId7"/>
    <p:sldLayoutId id="2147488984" r:id="rId8"/>
    <p:sldLayoutId id="2147488985" r:id="rId9"/>
    <p:sldLayoutId id="2147488986" r:id="rId10"/>
    <p:sldLayoutId id="2147488987" r:id="rId11"/>
  </p:sldLayoutIdLst>
  <p:txStyles>
    <p:titleStyle>
      <a:lvl1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8107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810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98107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98107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7138" indent="-246063" algn="l" defTabSz="9810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17675" indent="-246063" algn="l" defTabSz="9810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208213" indent="-244475" algn="l" defTabSz="9810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54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226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98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7013" indent="-244475" algn="l" defTabSz="9810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emf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www.genecards.org/cgi-bin/carddisp.p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wubrowse.org/Long" TargetMode="External"/><Relationship Id="rId4" Type="http://schemas.openxmlformats.org/officeDocument/2006/relationships/hyperlink" Target="https://uswest.ensembl.org/info/website/upload/pairwise.html" TargetMode="External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9.png"/><Relationship Id="rId3" Type="http://schemas.openxmlformats.org/officeDocument/2006/relationships/hyperlink" Target="http://genome.ucsc.edu/goldenPath/help/interac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0.emf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467550/" TargetMode="Externa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genome-test.gi.ucsc.edu/cgi-bin/hgTracks?hgS_doOtherUser=submit&amp;hgS_otherUserName=Kate&amp;hgS_otherUserSessionName=GeneHancer%20demo%20sess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867" y="1041045"/>
            <a:ext cx="9617989" cy="15680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/>
              <a:t>Interact (and bigInteract) tracks in the UCSC browser</a:t>
            </a:r>
            <a:endParaRPr lang="en-US" sz="3900" i="1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801" y="4535421"/>
            <a:ext cx="8604207" cy="3122292"/>
          </a:xfrm>
        </p:spPr>
        <p:txBody>
          <a:bodyPr>
            <a:normAutofit/>
          </a:bodyPr>
          <a:lstStyle/>
          <a:p>
            <a:pPr algn="l"/>
            <a:r>
              <a:rPr lang="en-US" sz="3000" b="1" i="1">
                <a:solidFill>
                  <a:schemeClr val="tx2"/>
                </a:solidFill>
              </a:rPr>
              <a:t>Kate Rosenbloom</a:t>
            </a:r>
            <a:endParaRPr lang="en-US" sz="3000" i="1">
              <a:solidFill>
                <a:schemeClr val="tx2"/>
              </a:solidFill>
            </a:endParaRPr>
          </a:p>
          <a:p>
            <a:pPr algn="l"/>
            <a:r>
              <a:rPr lang="en-US" sz="3000" i="1">
                <a:solidFill>
                  <a:schemeClr val="tx2"/>
                </a:solidFill>
              </a:rPr>
              <a:t>October 2018</a:t>
            </a:r>
          </a:p>
          <a:p>
            <a:pPr algn="l"/>
            <a:endParaRPr lang="en-US" sz="3000" i="1">
              <a:solidFill>
                <a:schemeClr val="tx2"/>
              </a:solidFill>
            </a:endParaRPr>
          </a:p>
          <a:p>
            <a:pPr algn="l"/>
            <a:endParaRPr lang="en-US" sz="3000" i="1">
              <a:solidFill>
                <a:schemeClr val="tx2"/>
              </a:solidFill>
            </a:endParaRPr>
          </a:p>
        </p:txBody>
      </p:sp>
      <p:pic>
        <p:nvPicPr>
          <p:cNvPr id="5" name="Picture 4" descr="GenomicsInstituteOFFICIAL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7" y="6092390"/>
            <a:ext cx="3898376" cy="735775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446" y="6018657"/>
            <a:ext cx="2025650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847" y="1389754"/>
            <a:ext cx="959599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4) Offset source or target to separate visually.  </a:t>
            </a:r>
            <a:r>
              <a:rPr lang="en-US" sz="2000" i="1"/>
              <a:t>Activated by track setting.</a:t>
            </a:r>
          </a:p>
          <a:p>
            <a:pPr marL="228600" indent="-228600">
              <a:buFont typeface="+mj-lt"/>
              <a:buAutoNum type="arabicPeriod"/>
            </a:pPr>
            <a:endParaRPr lang="en-US" sz="1050"/>
          </a:p>
          <a:p>
            <a:endParaRPr lang="en-US" sz="1050"/>
          </a:p>
          <a:p>
            <a:endParaRPr lang="en-US" sz="3200"/>
          </a:p>
        </p:txBody>
      </p:sp>
      <p:sp>
        <p:nvSpPr>
          <p:cNvPr id="12" name="Oval 11"/>
          <p:cNvSpPr/>
          <p:nvPr/>
        </p:nvSpPr>
        <p:spPr bwMode="auto">
          <a:xfrm>
            <a:off x="7779977" y="4758727"/>
            <a:ext cx="969305" cy="311259"/>
          </a:xfrm>
          <a:prstGeom prst="ellipse">
            <a:avLst/>
          </a:prstGeom>
          <a:solidFill>
            <a:srgbClr val="EDE9B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81" y="362877"/>
            <a:ext cx="8981700" cy="769908"/>
          </a:xfrm>
        </p:spPr>
        <p:txBody>
          <a:bodyPr/>
          <a:lstStyle/>
          <a:p>
            <a:r>
              <a:rPr lang="en-US" sz="3200"/>
              <a:t>Interact track feature enhancements, cont.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1860" y="4777680"/>
            <a:ext cx="96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offsetTarget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046" y="2318232"/>
            <a:ext cx="9822794" cy="2328366"/>
            <a:chOff x="-621179" y="2408947"/>
            <a:chExt cx="9822794" cy="2328366"/>
          </a:xfrm>
        </p:grpSpPr>
        <p:sp>
          <p:nvSpPr>
            <p:cNvPr id="9" name="Oval 8"/>
            <p:cNvSpPr/>
            <p:nvPr/>
          </p:nvSpPr>
          <p:spPr bwMode="auto">
            <a:xfrm>
              <a:off x="7244545" y="3699178"/>
              <a:ext cx="406038" cy="231830"/>
            </a:xfrm>
            <a:prstGeom prst="ellipse">
              <a:avLst/>
            </a:prstGeom>
            <a:solidFill>
              <a:srgbClr val="EDE9B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4" descr="geneHancerFul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1179" y="2408947"/>
              <a:ext cx="9822794" cy="23283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23" y="5775557"/>
            <a:ext cx="74492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"/>
          </a:p>
          <a:p>
            <a:r>
              <a:rPr lang="en-US" sz="1600"/>
              <a:t>(The interaction track follows BED tracks of the regulatory elements and genes).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431" y="5142897"/>
            <a:ext cx="87647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In this example, the regulatory elements (sources) are shown immediately below the track title, and the gene TSS (target) are shown on a horizontal some pixels lower in the image.</a:t>
            </a:r>
          </a:p>
        </p:txBody>
      </p:sp>
    </p:spTree>
    <p:extLst>
      <p:ext uri="{BB962C8B-B14F-4D97-AF65-F5344CB8AC3E}">
        <p14:creationId xmlns:p14="http://schemas.microsoft.com/office/powerpoint/2010/main" val="150303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87"/>
            <a:ext cx="10058400" cy="6480231"/>
          </a:xfrm>
          <a:prstGeom prst="rect">
            <a:avLst/>
          </a:prstGeom>
          <a:solidFill>
            <a:srgbClr val="EDE9B1"/>
          </a:solidFill>
          <a:ln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98" y="202968"/>
            <a:ext cx="9274187" cy="381639"/>
          </a:xfrm>
        </p:spPr>
        <p:txBody>
          <a:bodyPr/>
          <a:lstStyle/>
          <a:p>
            <a:r>
              <a:rPr lang="en-US" sz="3200"/>
              <a:t>Interact track settings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548" y="1956634"/>
            <a:ext cx="6619448" cy="180224"/>
          </a:xfrm>
          <a:prstGeom prst="rect">
            <a:avLst/>
          </a:prstGeom>
          <a:solidFill>
            <a:srgbClr val="E5E47A">
              <a:alpha val="29000"/>
            </a:srgbClr>
          </a:solidFill>
          <a:ln w="9525" cap="flat" cmpd="sng" algn="ctr">
            <a:solidFill>
              <a:srgbClr val="EDE9B1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16671" y="3751990"/>
            <a:ext cx="2174247" cy="262068"/>
          </a:xfrm>
          <a:prstGeom prst="rect">
            <a:avLst/>
          </a:prstGeom>
          <a:solidFill>
            <a:srgbClr val="E5E47A">
              <a:alpha val="29000"/>
            </a:srgbClr>
          </a:solidFill>
          <a:ln w="9525" cap="flat" cmpd="sng" algn="ctr">
            <a:solidFill>
              <a:srgbClr val="EDE9B1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4"/>
            <a:ext cx="10058400" cy="7107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332" y="3890652"/>
            <a:ext cx="4891370" cy="148172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046202" y="1915061"/>
            <a:ext cx="192183" cy="1310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1075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010872" y="4607496"/>
            <a:ext cx="192183" cy="1310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1075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028448" y="2975824"/>
            <a:ext cx="192183" cy="13107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1075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1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749" y="253369"/>
            <a:ext cx="9051925" cy="472354"/>
          </a:xfrm>
        </p:spPr>
        <p:txBody>
          <a:bodyPr/>
          <a:lstStyle/>
          <a:p>
            <a:r>
              <a:rPr lang="en-US" sz="2400"/>
              <a:t>GeneHancer trackDb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356" y="1537016"/>
            <a:ext cx="4908872" cy="422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   </a:t>
            </a:r>
            <a:r>
              <a:rPr lang="en-US" sz="1200" b="1"/>
              <a:t>track ghInteraction</a:t>
            </a:r>
          </a:p>
          <a:p>
            <a:r>
              <a:rPr lang="en-US" sz="1200"/>
              <a:t>    shortLabel Interactions</a:t>
            </a:r>
          </a:p>
          <a:p>
            <a:r>
              <a:rPr lang="en-US" sz="1200"/>
              <a:t>    type bigInteract</a:t>
            </a:r>
          </a:p>
          <a:p>
            <a:r>
              <a:rPr lang="en-US" sz="1200" b="1"/>
              <a:t>    interactDirectional offsetTarget</a:t>
            </a:r>
          </a:p>
          <a:p>
            <a:r>
              <a:rPr lang="en-US" sz="1200"/>
              <a:t>    view c_I</a:t>
            </a:r>
          </a:p>
          <a:p>
            <a:r>
              <a:rPr lang="en-US" sz="1200"/>
              <a:t>    viewUi on</a:t>
            </a:r>
          </a:p>
          <a:p>
            <a:r>
              <a:rPr lang="en-US" sz="1200"/>
              <a:t>    maxHeightPixels 50:100:200</a:t>
            </a:r>
          </a:p>
          <a:p>
            <a:r>
              <a:rPr lang="en-US" sz="1200"/>
              <a:t>    url </a:t>
            </a:r>
            <a:r>
              <a:rPr lang="en-US" sz="1200">
                <a:hlinkClick r:id="rId2"/>
              </a:rPr>
              <a:t>https://www.genecards.org/cgi-bin/carddisp.pl</a:t>
            </a:r>
            <a:r>
              <a:rPr lang="en-US" sz="1200"/>
              <a:t>?			</a:t>
            </a:r>
          </a:p>
          <a:p>
            <a:r>
              <a:rPr lang="en-US" sz="1200"/>
              <a:t>	gene=$&lt;geneName&gt;</a:t>
            </a:r>
          </a:p>
          <a:p>
            <a:r>
              <a:rPr lang="en-US" sz="1200"/>
              <a:t>	&amp;keywords=$&lt;geneHancerIdentifier&gt;</a:t>
            </a:r>
          </a:p>
          <a:p>
            <a:r>
              <a:rPr lang="en-US" sz="1200"/>
              <a:t>	&amp;prefilter=enhancers#enhancers</a:t>
            </a:r>
          </a:p>
          <a:p>
            <a:r>
              <a:rPr lang="en-US" sz="1200"/>
              <a:t>    urlLabel Interaction in GeneCards</a:t>
            </a:r>
          </a:p>
          <a:p>
            <a:r>
              <a:rPr lang="en-US" sz="1200"/>
              <a:t>    visibility full</a:t>
            </a:r>
          </a:p>
          <a:p>
            <a:r>
              <a:rPr lang="en-US" sz="1200"/>
              <a:t>    parent geneHancer</a:t>
            </a:r>
          </a:p>
          <a:p>
            <a:r>
              <a:rPr lang="en-US" sz="1200"/>
              <a:t>       </a:t>
            </a:r>
          </a:p>
          <a:p>
            <a:r>
              <a:rPr lang="en-US" sz="1200"/>
              <a:t>       </a:t>
            </a:r>
            <a:r>
              <a:rPr lang="en-US" sz="1000"/>
              <a:t>track geneHancerInteractions</a:t>
            </a:r>
          </a:p>
          <a:p>
            <a:r>
              <a:rPr lang="en-US" sz="1000"/>
              <a:t>        shortLabel GH Interactions</a:t>
            </a:r>
          </a:p>
          <a:p>
            <a:r>
              <a:rPr lang="en-US" sz="1000"/>
              <a:t>        longLabel Interactions between GeneHancer regulatory elements and genes</a:t>
            </a:r>
          </a:p>
          <a:p>
            <a:r>
              <a:rPr lang="en-US" sz="1000"/>
              <a:t>        bigDataUrl /gbdb/$D/geneHancer/geneHancerInteractionsAll.$D.bb</a:t>
            </a:r>
          </a:p>
          <a:p>
            <a:r>
              <a:rPr lang="en-US" sz="1000"/>
              <a:t>        urlLabel Interaction in GeneCards</a:t>
            </a:r>
          </a:p>
          <a:p>
            <a:r>
              <a:rPr lang="en-US" sz="1000"/>
              <a:t>        parent ghInteraction off</a:t>
            </a:r>
          </a:p>
          <a:p>
            <a:r>
              <a:rPr lang="en-US" sz="1000"/>
              <a:t>        subGroups set=b_ALL view=c_I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33" y="1088587"/>
            <a:ext cx="338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/>
              <a:t>Single interactions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7774" y="1592562"/>
            <a:ext cx="50411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 track ghClusteredInteraction</a:t>
            </a:r>
          </a:p>
          <a:p>
            <a:r>
              <a:rPr lang="en-US" sz="1200"/>
              <a:t>    shortLabel Clustered Interactions</a:t>
            </a:r>
          </a:p>
          <a:p>
            <a:r>
              <a:rPr lang="en-US" sz="1200"/>
              <a:t>    type bigInteract</a:t>
            </a:r>
          </a:p>
          <a:p>
            <a:r>
              <a:rPr lang="en-US" sz="1200" b="1"/>
              <a:t>    interactDirectional clusterTarget</a:t>
            </a:r>
          </a:p>
          <a:p>
            <a:r>
              <a:rPr lang="en-US" sz="1200"/>
              <a:t>    view d_I</a:t>
            </a:r>
          </a:p>
          <a:p>
            <a:r>
              <a:rPr lang="en-US" sz="1200"/>
              <a:t>    url </a:t>
            </a:r>
            <a:r>
              <a:rPr lang="en-US" sz="1200">
                <a:hlinkClick r:id="rId2"/>
              </a:rPr>
              <a:t>https://www.genecards.org/cgi-bin/carddisp.pl</a:t>
            </a:r>
            <a:r>
              <a:rPr lang="en-US" sz="1200"/>
              <a:t>?	gene=$&lt;geneName&gt;&amp;keywords=</a:t>
            </a:r>
          </a:p>
          <a:p>
            <a:r>
              <a:rPr lang="en-US" sz="1200"/>
              <a:t>	$&lt;geneHancerIdentifier&gt;</a:t>
            </a:r>
          </a:p>
          <a:p>
            <a:r>
              <a:rPr lang="en-US" sz="1200"/>
              <a:t>	&amp;prefilter=enhancers#enhancers</a:t>
            </a:r>
          </a:p>
          <a:p>
            <a:r>
              <a:rPr lang="en-US" sz="1200"/>
              <a:t>    urlLabel Interaction in GeneCards</a:t>
            </a:r>
          </a:p>
          <a:p>
            <a:r>
              <a:rPr lang="en-US" sz="1200"/>
              <a:t>    visibility pack</a:t>
            </a:r>
          </a:p>
          <a:p>
            <a:r>
              <a:rPr lang="en-US" sz="1200"/>
              <a:t>    parent geneHancer</a:t>
            </a:r>
          </a:p>
          <a:p>
            <a:r>
              <a:rPr lang="en-US" sz="1200"/>
              <a:t>        </a:t>
            </a:r>
          </a:p>
          <a:p>
            <a:r>
              <a:rPr lang="en-US" sz="1200"/>
              <a:t>        </a:t>
            </a:r>
            <a:r>
              <a:rPr lang="en-US" sz="1000"/>
              <a:t>track geneHancerClusteredInteractions</a:t>
            </a:r>
          </a:p>
          <a:p>
            <a:r>
              <a:rPr lang="en-US" sz="1000"/>
              <a:t>        shortLabel GH Clusters</a:t>
            </a:r>
          </a:p>
          <a:p>
            <a:r>
              <a:rPr lang="en-US" sz="1000"/>
              <a:t>        longLabel Clustered interactions of GeneHancer regulatory elements and genes</a:t>
            </a:r>
          </a:p>
          <a:p>
            <a:r>
              <a:rPr lang="en-US" sz="1000"/>
              <a:t>        bigDataUrl /gbdb/$D/geneHancer/geneHancerInteractionsAll.$D.bb</a:t>
            </a:r>
          </a:p>
          <a:p>
            <a:r>
              <a:rPr lang="en-US" sz="1000"/>
              <a:t>        urlLabel Interaction in GeneCards</a:t>
            </a:r>
          </a:p>
          <a:p>
            <a:r>
              <a:rPr lang="en-US" sz="1000"/>
              <a:t>        parent ghClusteredInteraction off</a:t>
            </a:r>
          </a:p>
          <a:p>
            <a:r>
              <a:rPr lang="en-US" sz="1000"/>
              <a:t>        subGroups set=b_ALL view=d_I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31" y="551348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9994" y="1089793"/>
            <a:ext cx="49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/>
              <a:t>Grouped interactions (“cluster view”)</a:t>
            </a:r>
          </a:p>
        </p:txBody>
      </p:sp>
    </p:spTree>
    <p:extLst>
      <p:ext uri="{BB962C8B-B14F-4D97-AF65-F5344CB8AC3E}">
        <p14:creationId xmlns:p14="http://schemas.microsoft.com/office/powerpoint/2010/main" val="382774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18" y="148257"/>
            <a:ext cx="9051925" cy="1219200"/>
          </a:xfrm>
        </p:spPr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68" y="1256102"/>
            <a:ext cx="9051925" cy="4827587"/>
          </a:xfrm>
        </p:spPr>
        <p:txBody>
          <a:bodyPr/>
          <a:lstStyle/>
          <a:p>
            <a:r>
              <a:rPr lang="en-US"/>
              <a:t>Based on longTabix track type</a:t>
            </a:r>
          </a:p>
          <a:p>
            <a:pPr lvl="1"/>
            <a:r>
              <a:rPr lang="en-US"/>
              <a:t>Extended drawing modes (curves, dashed)</a:t>
            </a:r>
          </a:p>
          <a:p>
            <a:pPr lvl="1"/>
            <a:r>
              <a:rPr lang="en-US"/>
              <a:t>New schema to support more display and data mining features, and more standard BED layout. (vs. WashU+Ensembl schema used in longTabix).</a:t>
            </a:r>
          </a:p>
          <a:p>
            <a:pPr lvl="1"/>
            <a:r>
              <a:rPr lang="en-US"/>
              <a:t>Additional enhancements: e.g. cross-chrom item layout, endpoint and peak mouseovers, pack mode, cluster view, inverted display</a:t>
            </a:r>
          </a:p>
          <a:p>
            <a:pPr marL="490537" lvl="1" indent="0">
              <a:buNone/>
            </a:pPr>
            <a:endParaRPr lang="en-US" sz="1600"/>
          </a:p>
          <a:p>
            <a:r>
              <a:rPr lang="en-US"/>
              <a:t>Implemented for native tracks, custom tracks, and hubs</a:t>
            </a:r>
          </a:p>
        </p:txBody>
      </p:sp>
    </p:spTree>
    <p:extLst>
      <p:ext uri="{BB962C8B-B14F-4D97-AF65-F5344CB8AC3E}">
        <p14:creationId xmlns:p14="http://schemas.microsoft.com/office/powerpoint/2010/main" val="304547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longTabix track type</a:t>
            </a:r>
          </a:p>
        </p:txBody>
      </p:sp>
      <p:pic>
        <p:nvPicPr>
          <p:cNvPr id="4" name="Picture 3" descr="longTabixChiaP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5" y="1711116"/>
            <a:ext cx="8967337" cy="2225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3827" y="4206656"/>
            <a:ext cx="94136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#chrom	chromStart		chromEnd		interactingRegion		id	strand</a:t>
            </a:r>
          </a:p>
          <a:p>
            <a:endParaRPr lang="en-US" sz="800">
              <a:solidFill>
                <a:srgbClr val="000090"/>
              </a:solidFill>
            </a:endParaRPr>
          </a:p>
          <a:p>
            <a:r>
              <a:rPr lang="en-US"/>
              <a:t>chr1	117602428		117606376		chr1:117608302-117612634,5	2155	+</a:t>
            </a:r>
          </a:p>
          <a:p>
            <a:r>
              <a:rPr lang="en-US"/>
              <a:t>chr1	117608302		117612634		chr1:117602428-117606376,5	2156	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58" y="5300954"/>
            <a:ext cx="889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Format created at Wash U (“LongRange”).  Somewhat extended by Ensembl:</a:t>
            </a:r>
            <a:endParaRPr lang="en-US" sz="1800" i="1"/>
          </a:p>
        </p:txBody>
      </p:sp>
      <p:sp>
        <p:nvSpPr>
          <p:cNvPr id="11" name="TextBox 10"/>
          <p:cNvSpPr txBox="1"/>
          <p:nvPr/>
        </p:nvSpPr>
        <p:spPr>
          <a:xfrm>
            <a:off x="1072637" y="5667948"/>
            <a:ext cx="7848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linkClick r:id="rId3"/>
              </a:rPr>
              <a:t>http://wiki.wubrowse.org/Long</a:t>
            </a:r>
          </a:p>
          <a:p>
            <a:r>
              <a:rPr lang="en-US" sz="1600">
                <a:hlinkClick r:id="rId4"/>
              </a:rPr>
              <a:t>https://uswest.ensembl.org/info/website/upload/pairwise.html</a:t>
            </a:r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603430" y="6461677"/>
            <a:ext cx="88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Not documented at UCSC.  Requires 2 rows/interaction.  Interactions disappear when zoomed in, etc.		-&gt; </a:t>
            </a:r>
            <a:r>
              <a:rPr lang="en-US" sz="1800" b="1" i="1"/>
              <a:t>Superceded by interact</a:t>
            </a:r>
          </a:p>
        </p:txBody>
      </p:sp>
    </p:spTree>
    <p:extLst>
      <p:ext uri="{BB962C8B-B14F-4D97-AF65-F5344CB8AC3E}">
        <p14:creationId xmlns:p14="http://schemas.microsoft.com/office/powerpoint/2010/main" val="221833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4" y="87319"/>
            <a:ext cx="9156318" cy="587350"/>
          </a:xfrm>
        </p:spPr>
        <p:txBody>
          <a:bodyPr/>
          <a:lstStyle/>
          <a:p>
            <a:r>
              <a:rPr lang="en-US" sz="3600"/>
              <a:t>Interact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489" y="434184"/>
            <a:ext cx="9596058" cy="6555639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>
            <a:spAutoFit/>
          </a:bodyPr>
          <a:lstStyle/>
          <a:p>
            <a:r>
              <a:rPr lang="en-US"/>
              <a:t>% cat interact.as</a:t>
            </a:r>
          </a:p>
          <a:p>
            <a:endParaRPr lang="en-US"/>
          </a:p>
          <a:p>
            <a:r>
              <a:rPr lang="en-US"/>
              <a:t>table interact</a:t>
            </a:r>
          </a:p>
          <a:p>
            <a:r>
              <a:rPr lang="en-US"/>
              <a:t>"Interaction between two regions"</a:t>
            </a:r>
          </a:p>
          <a:p>
            <a:r>
              <a:rPr lang="en-US"/>
              <a:t>    (</a:t>
            </a:r>
          </a:p>
          <a:p>
            <a:r>
              <a:rPr lang="en-US"/>
              <a:t>    </a:t>
            </a:r>
            <a:r>
              <a:rPr lang="en-US">
                <a:solidFill>
                  <a:srgbClr val="0D201D"/>
                </a:solidFill>
              </a:rPr>
              <a:t>string chrom;       "Chromosome (or contig, scaffold, etc.). </a:t>
            </a:r>
            <a:r>
              <a:rPr lang="en-US" b="1" i="1">
                <a:solidFill>
                  <a:srgbClr val="0D201D"/>
                </a:solidFill>
              </a:rPr>
              <a:t>For interchromosomal, use 2 records</a:t>
            </a:r>
            <a:r>
              <a:rPr lang="en-US">
                <a:solidFill>
                  <a:srgbClr val="0D201D"/>
                </a:solidFill>
              </a:rPr>
              <a:t>"</a:t>
            </a:r>
          </a:p>
          <a:p>
            <a:r>
              <a:rPr lang="en-US">
                <a:solidFill>
                  <a:srgbClr val="0D201D"/>
                </a:solidFill>
              </a:rPr>
              <a:t>    uint chromStart;   "Start position in chromosome of lower region. </a:t>
            </a:r>
          </a:p>
          <a:p>
            <a:r>
              <a:rPr lang="en-US" b="1" i="1">
                <a:solidFill>
                  <a:srgbClr val="0D201D"/>
                </a:solidFill>
              </a:rPr>
              <a:t>			For interchromosomal, set to chromStart of this region</a:t>
            </a:r>
            <a:r>
              <a:rPr lang="en-US">
                <a:solidFill>
                  <a:srgbClr val="0D201D"/>
                </a:solidFill>
              </a:rPr>
              <a:t>"</a:t>
            </a:r>
          </a:p>
          <a:p>
            <a:r>
              <a:rPr lang="en-US">
                <a:solidFill>
                  <a:srgbClr val="0D201D"/>
                </a:solidFill>
              </a:rPr>
              <a:t>    uint chromEnd;    "End position in chromosome of upper region. </a:t>
            </a:r>
          </a:p>
          <a:p>
            <a:r>
              <a:rPr lang="en-US" b="1" i="1">
                <a:solidFill>
                  <a:srgbClr val="0D201D"/>
                </a:solidFill>
              </a:rPr>
              <a:t>			For interchromosomal, set to chromEnd of this region</a:t>
            </a:r>
            <a:r>
              <a:rPr lang="en-US">
                <a:solidFill>
                  <a:srgbClr val="0D201D"/>
                </a:solidFill>
              </a:rPr>
              <a:t>"</a:t>
            </a:r>
          </a:p>
          <a:p>
            <a:r>
              <a:rPr lang="en-US">
                <a:solidFill>
                  <a:srgbClr val="0D201D"/>
                </a:solidFill>
              </a:rPr>
              <a:t>    string name;        "Name of item, for display.  Usually 'name1/name2' or empty"</a:t>
            </a:r>
          </a:p>
          <a:p>
            <a:r>
              <a:rPr lang="en-US">
                <a:solidFill>
                  <a:srgbClr val="0D201D"/>
                </a:solidFill>
              </a:rPr>
              <a:t>    uint score;           "Score from 0-1000.”</a:t>
            </a:r>
          </a:p>
          <a:p>
            <a:r>
              <a:rPr lang="en-US">
                <a:solidFill>
                  <a:srgbClr val="0D201D"/>
                </a:solidFill>
              </a:rPr>
              <a:t>    double value;      "Strength of interaction or other data value. Typically basis for score"</a:t>
            </a:r>
          </a:p>
          <a:p>
            <a:r>
              <a:rPr lang="en-US">
                <a:solidFill>
                  <a:srgbClr val="0D201D"/>
                </a:solidFill>
              </a:rPr>
              <a:t>    string exp;           "Experiment name (metadata for filtering). Use . if not applicable"</a:t>
            </a:r>
          </a:p>
          <a:p>
            <a:r>
              <a:rPr lang="en-US">
                <a:solidFill>
                  <a:srgbClr val="0D201D"/>
                </a:solidFill>
              </a:rPr>
              <a:t>    uint color;            "Item color, as itemRgb in bed9. Typically based on strength or filter"</a:t>
            </a:r>
          </a:p>
          <a:p>
            <a:endParaRPr lang="en-US"/>
          </a:p>
          <a:p>
            <a:r>
              <a:rPr lang="en-US"/>
              <a:t> </a:t>
            </a:r>
            <a:r>
              <a:rPr lang="en-US">
                <a:solidFill>
                  <a:srgbClr val="808080"/>
                </a:solidFill>
              </a:rPr>
              <a:t>   </a:t>
            </a:r>
            <a:r>
              <a:rPr lang="en-US">
                <a:solidFill>
                  <a:srgbClr val="000090"/>
                </a:solidFill>
              </a:rPr>
              <a:t>string sourceChrom;  "Chromosome of source region (directional) or lower region. </a:t>
            </a:r>
          </a:p>
          <a:p>
            <a:r>
              <a:rPr lang="en-US" b="1" i="1">
                <a:solidFill>
                  <a:srgbClr val="000090"/>
                </a:solidFill>
              </a:rPr>
              <a:t>			For non-directional interchromosomal, chrom of this region</a:t>
            </a:r>
            <a:r>
              <a:rPr lang="en-US">
                <a:solidFill>
                  <a:srgbClr val="000090"/>
                </a:solidFill>
              </a:rPr>
              <a:t>."</a:t>
            </a:r>
          </a:p>
          <a:p>
            <a:r>
              <a:rPr lang="en-US">
                <a:solidFill>
                  <a:srgbClr val="000090"/>
                </a:solidFill>
              </a:rPr>
              <a:t>    uint sourceStart;        "Start position in chromosome of source/lower/this region"</a:t>
            </a:r>
          </a:p>
          <a:p>
            <a:r>
              <a:rPr lang="en-US">
                <a:solidFill>
                  <a:srgbClr val="000090"/>
                </a:solidFill>
              </a:rPr>
              <a:t>    uint sourceEnd;         "End position in chromosome of source/lower/this region"</a:t>
            </a:r>
          </a:p>
          <a:p>
            <a:r>
              <a:rPr lang="en-US">
                <a:solidFill>
                  <a:srgbClr val="000090"/>
                </a:solidFill>
              </a:rPr>
              <a:t>    string sourceName;   "Identifier of source/lower/this region. Can be used as link to related table"</a:t>
            </a:r>
          </a:p>
          <a:p>
            <a:r>
              <a:rPr lang="en-US">
                <a:solidFill>
                  <a:srgbClr val="000090"/>
                </a:solidFill>
              </a:rPr>
              <a:t>    string sourceStrand;  "Orientation of source/lower/this region: + or -.  Use . if not applicable"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>
                <a:solidFill>
                  <a:srgbClr val="660066"/>
                </a:solidFill>
              </a:rPr>
              <a:t>string targetChrom;    "Chromosome of target region (directional) or upper region. </a:t>
            </a:r>
          </a:p>
          <a:p>
            <a:r>
              <a:rPr lang="en-US" b="1" i="1">
                <a:solidFill>
                  <a:srgbClr val="660066"/>
                </a:solidFill>
              </a:rPr>
              <a:t>			For non-directional interchromosomal, chrom of other region</a:t>
            </a:r>
            <a:r>
              <a:rPr lang="en-US">
                <a:solidFill>
                  <a:srgbClr val="660066"/>
                </a:solidFill>
              </a:rPr>
              <a:t>"</a:t>
            </a:r>
          </a:p>
          <a:p>
            <a:r>
              <a:rPr lang="en-US">
                <a:solidFill>
                  <a:srgbClr val="660066"/>
                </a:solidFill>
              </a:rPr>
              <a:t>    uint targetStart;          "Start position in chromosome of target/upper/this region"</a:t>
            </a:r>
          </a:p>
          <a:p>
            <a:r>
              <a:rPr lang="en-US">
                <a:solidFill>
                  <a:srgbClr val="660066"/>
                </a:solidFill>
              </a:rPr>
              <a:t>    uint targetEnd;           "End position in chromosome of target/upper/this region"</a:t>
            </a:r>
          </a:p>
          <a:p>
            <a:r>
              <a:rPr lang="en-US">
                <a:solidFill>
                  <a:srgbClr val="660066"/>
                </a:solidFill>
              </a:rPr>
              <a:t>    string targetName;     "Identifier of target/upper/this region. Can be used as link to related table"</a:t>
            </a:r>
          </a:p>
          <a:p>
            <a:r>
              <a:rPr lang="en-US">
                <a:solidFill>
                  <a:srgbClr val="660066"/>
                </a:solidFill>
              </a:rPr>
              <a:t>    string targetStrand;    "Orientation of target/upper/this region: + or -.  Use . if not applicable"</a:t>
            </a:r>
          </a:p>
          <a:p>
            <a:r>
              <a:rPr lang="en-US"/>
              <a:t>   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52" y="6945124"/>
            <a:ext cx="9024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NOTE:   BigInteract usres are strongly encouraged to rename and describe fields to fit their data</a:t>
            </a:r>
          </a:p>
        </p:txBody>
      </p:sp>
    </p:spTree>
    <p:extLst>
      <p:ext uri="{BB962C8B-B14F-4D97-AF65-F5344CB8AC3E}">
        <p14:creationId xmlns:p14="http://schemas.microsoft.com/office/powerpoint/2010/main" val="277048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11" y="0"/>
            <a:ext cx="8997575" cy="603225"/>
          </a:xfrm>
        </p:spPr>
        <p:txBody>
          <a:bodyPr/>
          <a:lstStyle/>
          <a:p>
            <a:r>
              <a:rPr lang="en-US" sz="3200"/>
              <a:t>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73" y="1032770"/>
            <a:ext cx="8087981" cy="628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116" y="634929"/>
            <a:ext cx="442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http://genome.ucsc.edu/goldenPath/help/interact.html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37" y="119368"/>
            <a:ext cx="9051925" cy="627716"/>
          </a:xfrm>
        </p:spPr>
        <p:txBody>
          <a:bodyPr/>
          <a:lstStyle/>
          <a:p>
            <a:r>
              <a:rPr lang="en-US" sz="3600"/>
              <a:t>Create your own interact track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66" y="1228954"/>
            <a:ext cx="9524586" cy="954107"/>
          </a:xfrm>
          <a:prstGeom prst="rect">
            <a:avLst/>
          </a:prstGeom>
          <a:solidFill>
            <a:srgbClr val="FDF5D7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99030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8060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97091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96121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95151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94181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93211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92242" algn="l" defTabSz="2299030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>
                <a:latin typeface="Courier"/>
                <a:cs typeface="Courier"/>
              </a:rPr>
              <a:t>track type=interact visibility=full</a:t>
            </a:r>
          </a:p>
          <a:p>
            <a:r>
              <a:rPr lang="de-DE" sz="800">
                <a:solidFill>
                  <a:schemeClr val="tx2"/>
                </a:solidFill>
                <a:latin typeface="Arial"/>
                <a:cs typeface="Arial"/>
              </a:rPr>
              <a:t># Interact 	                                                                 Source		                                                                        Target</a:t>
            </a:r>
            <a:r>
              <a:rPr lang="de-DE" sz="800">
                <a:solidFill>
                  <a:schemeClr val="tx2"/>
                </a:solidFill>
                <a:latin typeface="Courier"/>
                <a:cs typeface="Courier"/>
              </a:rPr>
              <a:t>	</a:t>
            </a:r>
            <a:endParaRPr lang="de-DE" sz="800" b="1">
              <a:solidFill>
                <a:srgbClr val="800000"/>
              </a:solidFill>
              <a:latin typeface="Courier"/>
              <a:cs typeface="Courier"/>
            </a:endParaRPr>
          </a:p>
          <a:p>
            <a:r>
              <a:rPr lang="de-DE" sz="800" b="1">
                <a:solidFill>
                  <a:srgbClr val="800000"/>
                </a:solidFill>
                <a:latin typeface="Courier"/>
                <a:cs typeface="Courier"/>
              </a:rPr>
              <a:t># chrom start     end        name    score value  exp     color     chrom  start      end       name strand  chrom  start      end        name  strand   </a:t>
            </a:r>
            <a:endParaRPr lang="de-DE" sz="800">
              <a:latin typeface="Courier"/>
              <a:cs typeface="Courier"/>
            </a:endParaRPr>
          </a:p>
          <a:p>
            <a:r>
              <a:rPr lang="de-DE" sz="800">
                <a:latin typeface="Courier"/>
                <a:cs typeface="Courier"/>
              </a:rPr>
              <a:t>chr6   99790007   99798261   inter1   233   4.0   brain   255,0,0   chr6   99790007   99793559   rs1   .     chr6   99794572   99798261   gene1   +</a:t>
            </a:r>
          </a:p>
          <a:p>
            <a:r>
              <a:rPr lang="de-DE" sz="800">
                <a:latin typeface="Courier"/>
                <a:cs typeface="Courier"/>
              </a:rPr>
              <a:t>chr6   99797231   99875440   inter2   175   3.2   blood   0,255,0   chr6   99797231   99801068   rs2   .     chr6   99873105   99875440   gene2   +</a:t>
            </a:r>
          </a:p>
          <a:p>
            <a:r>
              <a:rPr lang="de-DE" sz="800">
                <a:latin typeface="Courier"/>
                <a:cs typeface="Courier"/>
              </a:rPr>
              <a:t>chr6   99834530   99843149   inter3   175   3.1   liver   0,0,255   chr6   99834530   99837680   rs3   .     chr6   99839323   99843149   gene3   -</a:t>
            </a:r>
          </a:p>
          <a:p>
            <a:r>
              <a:rPr lang="de-DE" sz="800">
                <a:latin typeface="Courier"/>
                <a:cs typeface="Courier"/>
              </a:rPr>
              <a:t>chr6   99848067   99857519   inter4   175   3.5   kidney  0         chr6   99848067   99852034   rs4   .     chr6   99855098   99857519   gene4   +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163" y="2267665"/>
            <a:ext cx="97222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latin typeface="+mn-lt"/>
                <a:cs typeface="Courier"/>
              </a:rPr>
              <a:t>First data row:		</a:t>
            </a:r>
            <a:r>
              <a:rPr lang="de-DE">
                <a:cs typeface="Courier"/>
              </a:rPr>
              <a:t>Track line:	             </a:t>
            </a:r>
            <a:r>
              <a:rPr lang="de-DE">
                <a:latin typeface="Courier"/>
                <a:cs typeface="Courier"/>
              </a:rPr>
              <a:t>track type=interact visibility=full</a:t>
            </a:r>
          </a:p>
          <a:p>
            <a:r>
              <a:rPr lang="de-DE">
                <a:latin typeface="Courier"/>
                <a:cs typeface="Courier"/>
              </a:rPr>
              <a:t>					    description=“Interact track example“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endParaRPr lang="de-DE">
              <a:latin typeface="Courier"/>
              <a:cs typeface="Courier"/>
            </a:endParaRPr>
          </a:p>
          <a:p>
            <a:r>
              <a:rPr lang="de-DE">
                <a:latin typeface="Courier"/>
                <a:cs typeface="Courier"/>
              </a:rPr>
              <a:t>chr6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chrom	      </a:t>
            </a:r>
          </a:p>
          <a:p>
            <a:r>
              <a:rPr lang="de-DE">
                <a:latin typeface="Courier"/>
                <a:cs typeface="Courier"/>
              </a:rPr>
              <a:t>99790007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 # start		</a:t>
            </a:r>
            <a:r>
              <a:rPr lang="de-DE">
                <a:cs typeface="Courier"/>
              </a:rPr>
              <a:t>            </a:t>
            </a:r>
          </a:p>
          <a:p>
            <a:r>
              <a:rPr lang="de-DE">
                <a:latin typeface="Courier"/>
                <a:cs typeface="Courier"/>
              </a:rPr>
              <a:t>99798261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</a:t>
            </a:r>
            <a:r>
              <a:rPr lang="de-DE">
                <a:latin typeface="Courier"/>
                <a:cs typeface="Courier"/>
              </a:rPr>
              <a:t>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end 	        </a:t>
            </a:r>
            <a:r>
              <a:rPr lang="de-DE">
                <a:cs typeface="Courier"/>
              </a:rPr>
              <a:t>Browser image: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		</a:t>
            </a:r>
          </a:p>
          <a:p>
            <a:r>
              <a:rPr lang="de-DE">
                <a:latin typeface="Courier"/>
                <a:cs typeface="Courier"/>
              </a:rPr>
              <a:t>inter1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</a:t>
            </a:r>
            <a:r>
              <a:rPr lang="de-DE">
                <a:latin typeface="Courier"/>
                <a:cs typeface="Courier"/>
              </a:rPr>
              <a:t>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name    </a:t>
            </a:r>
          </a:p>
          <a:p>
            <a:r>
              <a:rPr lang="de-DE">
                <a:latin typeface="Courier"/>
                <a:cs typeface="Courier"/>
              </a:rPr>
              <a:t>233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      # score </a:t>
            </a:r>
          </a:p>
          <a:p>
            <a:r>
              <a:rPr lang="de-DE">
                <a:latin typeface="Courier"/>
                <a:cs typeface="Courier"/>
              </a:rPr>
              <a:t>4.0 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value  </a:t>
            </a:r>
          </a:p>
          <a:p>
            <a:r>
              <a:rPr lang="de-DE">
                <a:latin typeface="Courier"/>
                <a:cs typeface="Courier"/>
              </a:rPr>
              <a:t>brain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exp     </a:t>
            </a:r>
          </a:p>
          <a:p>
            <a:r>
              <a:rPr lang="de-DE">
                <a:latin typeface="Courier"/>
                <a:cs typeface="Courier"/>
              </a:rPr>
              <a:t>255,0,0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color     </a:t>
            </a:r>
          </a:p>
          <a:p>
            <a:r>
              <a:rPr lang="de-DE">
                <a:latin typeface="Courier"/>
                <a:cs typeface="Courier"/>
              </a:rPr>
              <a:t>chr6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sourceChrom  </a:t>
            </a:r>
          </a:p>
          <a:p>
            <a:r>
              <a:rPr lang="de-DE">
                <a:latin typeface="Courier"/>
                <a:cs typeface="Courier"/>
              </a:rPr>
              <a:t>99790007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sourceStart      </a:t>
            </a:r>
          </a:p>
          <a:p>
            <a:r>
              <a:rPr lang="de-DE">
                <a:latin typeface="Courier"/>
                <a:cs typeface="Courier"/>
              </a:rPr>
              <a:t>99793559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sourceEnd</a:t>
            </a:r>
          </a:p>
          <a:p>
            <a:r>
              <a:rPr lang="de-DE">
                <a:latin typeface="Courier"/>
                <a:cs typeface="Courier"/>
              </a:rPr>
              <a:t>rs1 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sourceName 	</a:t>
            </a:r>
          </a:p>
          <a:p>
            <a:r>
              <a:rPr lang="de-DE">
                <a:latin typeface="Courier"/>
                <a:cs typeface="Courier"/>
              </a:rPr>
              <a:t>.   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sourceStrand  </a:t>
            </a:r>
          </a:p>
          <a:p>
            <a:r>
              <a:rPr lang="de-DE">
                <a:latin typeface="Courier"/>
                <a:cs typeface="Courier"/>
              </a:rPr>
              <a:t>chr6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targetChrom</a:t>
            </a:r>
          </a:p>
          <a:p>
            <a:r>
              <a:rPr lang="de-DE">
                <a:latin typeface="Courier"/>
                <a:cs typeface="Courier"/>
              </a:rPr>
              <a:t>99794572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targetStart      </a:t>
            </a:r>
            <a:r>
              <a:rPr lang="de-DE" sz="1800" b="1">
                <a:cs typeface="Courier"/>
              </a:rPr>
              <a:t>Format as bigInteract track, for a </a:t>
            </a:r>
            <a:r>
              <a:rPr lang="de-DE" sz="1800" b="1" i="1">
                <a:solidFill>
                  <a:srgbClr val="333399"/>
                </a:solidFill>
                <a:cs typeface="Courier"/>
              </a:rPr>
              <a:t>track hub</a:t>
            </a:r>
          </a:p>
          <a:p>
            <a:r>
              <a:rPr lang="de-DE">
                <a:latin typeface="Courier"/>
                <a:cs typeface="Courier"/>
              </a:rPr>
              <a:t>99798261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targetEnd        </a:t>
            </a:r>
          </a:p>
          <a:p>
            <a:r>
              <a:rPr lang="de-DE">
                <a:latin typeface="Courier"/>
                <a:cs typeface="Courier"/>
              </a:rPr>
              <a:t>gene1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targetName 	   </a:t>
            </a:r>
            <a:r>
              <a:rPr lang="de-DE">
                <a:latin typeface="Courier"/>
                <a:cs typeface="Courier"/>
              </a:rPr>
              <a:t>bedToBigBed –tab –type=bed5+13 –as=interact.as </a:t>
            </a:r>
          </a:p>
          <a:p>
            <a:r>
              <a:rPr lang="de-DE">
                <a:latin typeface="Courier"/>
                <a:cs typeface="Courier"/>
              </a:rPr>
              <a:t>+        </a:t>
            </a:r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# targetStrand		</a:t>
            </a:r>
            <a:r>
              <a:rPr lang="de-DE">
                <a:latin typeface="Courier"/>
                <a:cs typeface="Courier"/>
              </a:rPr>
              <a:t>myData.inter.bed chrom.sizes myData.inter.bigBed</a:t>
            </a:r>
          </a:p>
          <a:p>
            <a:endParaRPr lang="de-DE" b="1">
              <a:solidFill>
                <a:srgbClr val="800000"/>
              </a:solidFill>
              <a:latin typeface="Courier"/>
              <a:cs typeface="Courier"/>
            </a:endParaRPr>
          </a:p>
          <a:p>
            <a:r>
              <a:rPr lang="de-DE" b="1">
                <a:solidFill>
                  <a:srgbClr val="800000"/>
                </a:solidFill>
                <a:latin typeface="Courier"/>
                <a:cs typeface="Courier"/>
              </a:rPr>
              <a:t>   </a:t>
            </a:r>
            <a:endParaRPr lang="de-DE">
              <a:latin typeface="Courier"/>
              <a:cs typeface="Courier"/>
            </a:endParaRPr>
          </a:p>
        </p:txBody>
      </p:sp>
      <p:pic>
        <p:nvPicPr>
          <p:cNvPr id="9" name="Picture 8" descr="interactExampleNarr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01" y="3516680"/>
            <a:ext cx="6858000" cy="166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5964" y="859147"/>
            <a:ext cx="33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>
                <a:solidFill>
                  <a:srgbClr val="333399"/>
                </a:solidFill>
                <a:latin typeface="+mn-lt"/>
                <a:cs typeface="Courier"/>
              </a:rPr>
              <a:t>Custom Track </a:t>
            </a:r>
            <a:r>
              <a:rPr lang="de-DE" b="1">
                <a:latin typeface="+mn-lt"/>
                <a:cs typeface="Courier"/>
              </a:rPr>
              <a:t>file with 4 interactions: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289" y="6777966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9" y="130685"/>
            <a:ext cx="7061200" cy="41275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713577" y="3573240"/>
            <a:ext cx="7279516" cy="3530600"/>
            <a:chOff x="1406284" y="1879849"/>
            <a:chExt cx="7279516" cy="353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500" y="1879849"/>
              <a:ext cx="7226300" cy="3530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1406284" y="4295735"/>
              <a:ext cx="4520125" cy="560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70265" y="1494168"/>
            <a:ext cx="21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Details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1" y="5332165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Configuration page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15" y="6639911"/>
            <a:ext cx="1352708" cy="497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358" y="5836032"/>
            <a:ext cx="248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this is missing new options (see previous slide </a:t>
            </a:r>
            <a:r>
              <a:rPr lang="en-US">
                <a:sym typeface="Wingdings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39" y="1719008"/>
            <a:ext cx="9397391" cy="4827587"/>
          </a:xfrm>
        </p:spPr>
        <p:txBody>
          <a:bodyPr/>
          <a:lstStyle/>
          <a:p>
            <a:r>
              <a:rPr lang="en-US"/>
              <a:t>Show long-range pairwise interactions/relationships</a:t>
            </a:r>
          </a:p>
          <a:p>
            <a:r>
              <a:rPr lang="en-US"/>
              <a:t>Support cross-chromosome as well as same chromosome interactions</a:t>
            </a:r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endParaRPr lang="en-US" sz="800"/>
          </a:p>
          <a:p>
            <a:r>
              <a:rPr lang="en-US"/>
              <a:t>Handle multiple data types:</a:t>
            </a:r>
          </a:p>
          <a:p>
            <a:pPr lvl="1"/>
            <a:r>
              <a:rPr lang="en-US"/>
              <a:t>Regulatory elements (e.g. SNP/gene)</a:t>
            </a:r>
          </a:p>
          <a:p>
            <a:pPr lvl="1"/>
            <a:r>
              <a:rPr lang="en-US"/>
              <a:t>Chromatin interactions (e.g. chiaPet)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Genomic rearrangements</a:t>
            </a:r>
          </a:p>
          <a:p>
            <a:pPr marL="490537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82" y="839725"/>
            <a:ext cx="9726518" cy="484511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Many thanks!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Jim, Max and Braney for design input </a:t>
            </a:r>
          </a:p>
          <a:p>
            <a:r>
              <a:rPr lang="en-US"/>
              <a:t>Braney for engineering guidance through longTabix land</a:t>
            </a:r>
          </a:p>
          <a:p>
            <a:r>
              <a:rPr lang="en-US"/>
              <a:t>Jairo and Lou for quality review</a:t>
            </a:r>
          </a:p>
          <a:p>
            <a:r>
              <a:rPr lang="en-US"/>
              <a:t>And others who I have inadvertently omitted ;-(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289" y="6777966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8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134942"/>
            <a:ext cx="8981700" cy="769908"/>
          </a:xfrm>
        </p:spPr>
        <p:txBody>
          <a:bodyPr/>
          <a:lstStyle/>
          <a:p>
            <a:r>
              <a:rPr lang="en-US" sz="4000"/>
              <a:t>Interact track features</a:t>
            </a:r>
          </a:p>
        </p:txBody>
      </p:sp>
      <p:pic>
        <p:nvPicPr>
          <p:cNvPr id="5" name="Picture 4" descr="gtexTransEqt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1" y="978504"/>
            <a:ext cx="9576156" cy="3050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0405" y="4166860"/>
            <a:ext cx="9353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/>
              <a:t>Curved connectors represent interactions with both endpoints on-screen.  Curve type is configurable (bezier, ellipse)</a:t>
            </a:r>
          </a:p>
          <a:p>
            <a:endParaRPr lang="en-US" sz="1050"/>
          </a:p>
          <a:p>
            <a:pPr marL="342900" indent="-342900">
              <a:buFontTx/>
              <a:buChar char="•"/>
            </a:pPr>
            <a:r>
              <a:rPr lang="en-US" sz="2000"/>
              <a:t>Dashed lines represent reverse direction</a:t>
            </a:r>
          </a:p>
          <a:p>
            <a:endParaRPr lang="en-US" sz="1050"/>
          </a:p>
          <a:p>
            <a:pPr marL="342900" indent="-342900">
              <a:buFontTx/>
              <a:buChar char="•"/>
            </a:pPr>
            <a:r>
              <a:rPr lang="en-US" sz="2000"/>
              <a:t>Mouseover and click-through on endpoints and ‘peaks’ (with glyph)</a:t>
            </a:r>
          </a:p>
          <a:p>
            <a:endParaRPr lang="en-US" sz="1050"/>
          </a:p>
          <a:p>
            <a:pPr marL="342900" indent="-342900">
              <a:buFontTx/>
              <a:buChar char="•"/>
            </a:pPr>
            <a:r>
              <a:rPr lang="en-US" sz="2000"/>
              <a:t>Vertical in lower band represents off-chromosome interaction. Labeled if space permits</a:t>
            </a:r>
          </a:p>
          <a:p>
            <a:endParaRPr lang="en-US" sz="1050"/>
          </a:p>
          <a:p>
            <a:pPr marL="342900" indent="-342900">
              <a:buFontTx/>
              <a:buChar char="•"/>
            </a:pPr>
            <a:r>
              <a:rPr lang="en-US" sz="2000"/>
              <a:t>User-colored or grayscale coloring</a:t>
            </a:r>
            <a:endParaRPr lang="en-US" sz="2400"/>
          </a:p>
          <a:p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Example:  GTEx trans-eQTLs</a:t>
            </a:r>
          </a:p>
        </p:txBody>
      </p:sp>
      <p:pic>
        <p:nvPicPr>
          <p:cNvPr id="5" name="Picture 4" descr="gtexTransEqt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8" y="1581738"/>
            <a:ext cx="9576156" cy="3050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0269" y="4905028"/>
            <a:ext cx="9225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50 Mbp region of chromosome 3 where GTEx analysis identifies 15 significant long-distance eQTLs spanning the region, one variant affecting expression of a gene on another chromosome (F2RL3 on chromosome 19) and two genes (EDEM1 and LSMEM2) affected by variants on other chromosomes.  Interactions are colored to indicate tissue.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19" y="394483"/>
            <a:ext cx="9051925" cy="1219200"/>
          </a:xfrm>
        </p:spPr>
        <p:txBody>
          <a:bodyPr/>
          <a:lstStyle/>
          <a:p>
            <a:r>
              <a:rPr lang="en-US" sz="4400"/>
              <a:t>Example: </a:t>
            </a:r>
            <a:br>
              <a:rPr lang="en-US" sz="4400"/>
            </a:br>
            <a:r>
              <a:rPr lang="en-US" sz="4400"/>
              <a:t>chiaPET chromatin interactions</a:t>
            </a:r>
          </a:p>
        </p:txBody>
      </p:sp>
      <p:pic>
        <p:nvPicPr>
          <p:cNvPr id="6" name="Picture 5" descr="chiaPetForTal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7" y="2331556"/>
            <a:ext cx="9267466" cy="257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0269" y="5167333"/>
            <a:ext cx="922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16 ChiaPet chromatin interactions identified in a 640 Kbp region of chromosome 3 in the MCF7 cell line (courtesy Genome Institute of Singapore).   Interactions are displayed in gray-scale, with stronger interactions shown darker.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0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First native interact track (just released): </a:t>
            </a:r>
            <a:r>
              <a:rPr lang="en-US" sz="3200">
                <a:solidFill>
                  <a:srgbClr val="000090"/>
                </a:solidFill>
              </a:rPr>
              <a:t>Genehancer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193" y="6648128"/>
            <a:ext cx="937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linkClick r:id="rId2"/>
              </a:rPr>
              <a:t>https://genome-test.gi.ucsc.edu/cgi-bin/hgTracks?hgS_doOtherUser=submit&amp;hgS_otherUserName=Kate&amp;hgS_otherUserSessionName=GeneHancer%20demo%20session</a:t>
            </a:r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459350" y="1553551"/>
            <a:ext cx="88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hlinkClick r:id="rId3"/>
              </a:rPr>
              <a:t>GeneHancer: genome-wide integration of enhancers and target genes in GeneCards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580942" y="1958825"/>
            <a:ext cx="94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Contributors:  Simon Fishelivich and Marilyn Safran,  Genecards group, Weizmann Institute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598" y="5642476"/>
            <a:ext cx="9339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GeneHancer is a database of human regulatory elements (enhancers and promoters) and their inferred target genes, which is embedded in GeneCards, a human gene compendium. The GeneHancer database was created by integrating &gt;1 million regulatory elements from multiple genome-wide databases. Associations between the regulatory elements and target genes were based on multiple sources of linking molecular data, along with distance.</a:t>
            </a:r>
          </a:p>
        </p:txBody>
      </p:sp>
      <p:pic>
        <p:nvPicPr>
          <p:cNvPr id="13" name="Picture 12" descr="geneHancerDefaultInWindo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" y="2530320"/>
            <a:ext cx="9699660" cy="2999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01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01" y="0"/>
            <a:ext cx="8879171" cy="917236"/>
          </a:xfrm>
        </p:spPr>
        <p:txBody>
          <a:bodyPr/>
          <a:lstStyle/>
          <a:p>
            <a:r>
              <a:rPr lang="en-US" sz="2800"/>
              <a:t>Interact track feature enhancements (Oct 2018)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822" y="967632"/>
            <a:ext cx="837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1) New pack (and squish) visibilities and improved dense visibility, </a:t>
            </a:r>
          </a:p>
          <a:p>
            <a:r>
              <a:rPr lang="en-US" sz="2000"/>
              <a:t>	using linked feature display with endpoint labels  </a:t>
            </a:r>
          </a:p>
        </p:txBody>
      </p:sp>
      <p:pic>
        <p:nvPicPr>
          <p:cNvPr id="17" name="Picture 16" descr="geneHancerFullOnl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0" y="5021768"/>
            <a:ext cx="9344871" cy="141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geneHancerP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" y="1989869"/>
            <a:ext cx="9364309" cy="244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32726" y="4475309"/>
            <a:ext cx="427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Pack visibility resolves overlapping items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3928" y="6502486"/>
            <a:ext cx="438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Compare to full visibility (black where colors overlap)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7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01" y="155230"/>
            <a:ext cx="8879171" cy="917236"/>
          </a:xfrm>
        </p:spPr>
        <p:txBody>
          <a:bodyPr/>
          <a:lstStyle/>
          <a:p>
            <a:r>
              <a:rPr lang="en-US" sz="2800"/>
              <a:t>Interact track feature enhancements, cont.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154" y="1308329"/>
            <a:ext cx="895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2) Cluster view, groups items by source or target.  </a:t>
            </a:r>
            <a:r>
              <a:rPr lang="en-US" sz="2000" i="1"/>
              <a:t>Activated by track setting</a:t>
            </a:r>
            <a:r>
              <a:rPr lang="en-US" sz="2000"/>
              <a:t>.</a:t>
            </a:r>
          </a:p>
        </p:txBody>
      </p:sp>
      <p:pic>
        <p:nvPicPr>
          <p:cNvPr id="18" name="Picture 17" descr="geneHancerPac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2" y="4076326"/>
            <a:ext cx="9364309" cy="244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860571" y="6583122"/>
            <a:ext cx="423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Compare to single interaction view in pack mode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  <p:pic>
        <p:nvPicPr>
          <p:cNvPr id="3" name="Picture 2" descr="geneHancerClusterOnl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0" y="2024121"/>
            <a:ext cx="9409639" cy="1080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42816" y="3248014"/>
            <a:ext cx="401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Interactions grouped by target, in pack mode</a:t>
            </a:r>
          </a:p>
        </p:txBody>
      </p:sp>
    </p:spTree>
    <p:extLst>
      <p:ext uri="{BB962C8B-B14F-4D97-AF65-F5344CB8AC3E}">
        <p14:creationId xmlns:p14="http://schemas.microsoft.com/office/powerpoint/2010/main" val="409332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01" y="0"/>
            <a:ext cx="8879171" cy="917236"/>
          </a:xfrm>
        </p:spPr>
        <p:txBody>
          <a:bodyPr/>
          <a:lstStyle/>
          <a:p>
            <a:r>
              <a:rPr lang="en-US" sz="2800"/>
              <a:t>Interact track feature enhancements, cont.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826" y="997870"/>
            <a:ext cx="895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3) Inverted display.  </a:t>
            </a:r>
            <a:r>
              <a:rPr lang="en-US" sz="2000" i="1"/>
              <a:t>Activated by track setting</a:t>
            </a:r>
            <a:r>
              <a:rPr lang="en-US" sz="200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0013" y="6391611"/>
            <a:ext cx="423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Compare to default display (“valleys”)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874" y="6653712"/>
            <a:ext cx="1352708" cy="497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1937" y="3772147"/>
            <a:ext cx="401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Inverted display (“hills”)</a:t>
            </a:r>
          </a:p>
        </p:txBody>
      </p:sp>
      <p:pic>
        <p:nvPicPr>
          <p:cNvPr id="4" name="Picture 3" descr="interactValley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1" y="4414823"/>
            <a:ext cx="9058596" cy="1828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nteractHill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7" y="1820115"/>
            <a:ext cx="9009504" cy="1818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62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1075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1075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REGN Office Theme">
  <a:themeElements>
    <a:clrScheme name="Custom 4">
      <a:dk1>
        <a:srgbClr val="272727"/>
      </a:dk1>
      <a:lt1>
        <a:sysClr val="window" lastClr="FFFFFF"/>
      </a:lt1>
      <a:dk2>
        <a:srgbClr val="00233E"/>
      </a:dk2>
      <a:lt2>
        <a:srgbClr val="FB8332"/>
      </a:lt2>
      <a:accent1>
        <a:srgbClr val="4F81BD"/>
      </a:accent1>
      <a:accent2>
        <a:srgbClr val="245CA4"/>
      </a:accent2>
      <a:accent3>
        <a:srgbClr val="5A5A59"/>
      </a:accent3>
      <a:accent4>
        <a:srgbClr val="8D8E89"/>
      </a:accent4>
      <a:accent5>
        <a:srgbClr val="DA512B"/>
      </a:accent5>
      <a:accent6>
        <a:srgbClr val="99C900"/>
      </a:accent6>
      <a:hlink>
        <a:srgbClr val="3EB2DC"/>
      </a:hlink>
      <a:folHlink>
        <a:srgbClr val="C0C1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1075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1075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302039</TotalTime>
  <Words>921</Words>
  <Application>Microsoft Macintosh PowerPoint</Application>
  <PresentationFormat>Custom</PresentationFormat>
  <Paragraphs>186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5_REGN Office Theme</vt:lpstr>
      <vt:lpstr>18_Default Design</vt:lpstr>
      <vt:lpstr>Interact (and bigInteract) tracks in the UCSC browser</vt:lpstr>
      <vt:lpstr>Motivation</vt:lpstr>
      <vt:lpstr>Interact track features</vt:lpstr>
      <vt:lpstr>Example:  GTEx trans-eQTLs</vt:lpstr>
      <vt:lpstr>Example:  chiaPET chromatin interactions</vt:lpstr>
      <vt:lpstr>First native interact track (just released): Genehancer</vt:lpstr>
      <vt:lpstr>Interact track feature enhancements (Oct 2018)</vt:lpstr>
      <vt:lpstr>Interact track feature enhancements, cont.</vt:lpstr>
      <vt:lpstr>Interact track feature enhancements, cont.</vt:lpstr>
      <vt:lpstr>Interact track feature enhancements, cont.</vt:lpstr>
      <vt:lpstr>Interact track settings</vt:lpstr>
      <vt:lpstr>PowerPoint Presentation</vt:lpstr>
      <vt:lpstr>GeneHancer trackDb</vt:lpstr>
      <vt:lpstr>Implementation</vt:lpstr>
      <vt:lpstr>longTabix track type</vt:lpstr>
      <vt:lpstr>Interact schema</vt:lpstr>
      <vt:lpstr>Documentation</vt:lpstr>
      <vt:lpstr>Create your own interact track</vt:lpstr>
      <vt:lpstr>PowerPoint Presentation</vt:lpstr>
      <vt:lpstr>PowerPoint Presentation</vt:lpstr>
    </vt:vector>
  </TitlesOfParts>
  <Manager/>
  <Company>SOE UC Santa Cruz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SoE</dc:creator>
  <cp:keywords/>
  <dc:description/>
  <cp:lastModifiedBy>Kate Rosenbloom</cp:lastModifiedBy>
  <cp:revision>1496</cp:revision>
  <cp:lastPrinted>2017-04-26T20:36:23Z</cp:lastPrinted>
  <dcterms:created xsi:type="dcterms:W3CDTF">2008-08-25T22:43:09Z</dcterms:created>
  <dcterms:modified xsi:type="dcterms:W3CDTF">2018-10-31T18:48:53Z</dcterms:modified>
  <cp:category/>
</cp:coreProperties>
</file>