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8" d="100"/>
          <a:sy n="118" d="100"/>
        </p:scale>
        <p:origin x="17160" y="27294"/>
      </p:cViewPr>
      <p:guideLst>
        <p:guide orient="horz" pos="13824"/>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3"/>
            <a:ext cx="3264408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15927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335370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757686"/>
            <a:ext cx="864108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757686"/>
            <a:ext cx="2528316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728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222338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8602967"/>
            <a:ext cx="3264408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271260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10241283"/>
            <a:ext cx="1696212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10241283"/>
            <a:ext cx="1696212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399283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9824724"/>
            <a:ext cx="16968789"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1920240" y="13919201"/>
            <a:ext cx="16968789"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9824724"/>
            <a:ext cx="16975455"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19509107" y="13919201"/>
            <a:ext cx="16975455"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62207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66898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248278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747520"/>
            <a:ext cx="12634914"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5015210" y="1747524"/>
            <a:ext cx="2146935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9184644"/>
            <a:ext cx="12634914"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223798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1"/>
            <a:ext cx="2304288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7527609" y="3921760"/>
            <a:ext cx="2304288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dirty="0"/>
          </a:p>
        </p:txBody>
      </p:sp>
      <p:sp>
        <p:nvSpPr>
          <p:cNvPr id="4" name="Text Placeholder 3"/>
          <p:cNvSpPr>
            <a:spLocks noGrp="1"/>
          </p:cNvSpPr>
          <p:nvPr>
            <p:ph type="body" sz="half" idx="2"/>
          </p:nvPr>
        </p:nvSpPr>
        <p:spPr>
          <a:xfrm>
            <a:off x="7527609" y="34350964"/>
            <a:ext cx="2304288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8F743-04B9-4203-ACAE-6C1B31FDF767}" type="datetimeFigureOut">
              <a:rPr lang="en-US" smtClean="0"/>
              <a:t>9/4/2011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EEF77C-94AC-4F8A-9C06-FC980D8C8CF8}" type="slidenum">
              <a:rPr lang="en-US" smtClean="0"/>
              <a:t>‹#›</a:t>
            </a:fld>
            <a:endParaRPr lang="en-US" dirty="0"/>
          </a:p>
        </p:txBody>
      </p:sp>
    </p:spTree>
    <p:extLst>
      <p:ext uri="{BB962C8B-B14F-4D97-AF65-F5344CB8AC3E}">
        <p14:creationId xmlns:p14="http://schemas.microsoft.com/office/powerpoint/2010/main" val="21471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0241283"/>
            <a:ext cx="3456432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0680643"/>
            <a:ext cx="896112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0968F743-04B9-4203-ACAE-6C1B31FDF767}" type="datetimeFigureOut">
              <a:rPr lang="en-US" smtClean="0"/>
              <a:t>9/4/2011</a:t>
            </a:fld>
            <a:endParaRPr lang="en-US" dirty="0"/>
          </a:p>
        </p:txBody>
      </p:sp>
      <p:sp>
        <p:nvSpPr>
          <p:cNvPr id="5" name="Footer Placeholder 4"/>
          <p:cNvSpPr>
            <a:spLocks noGrp="1"/>
          </p:cNvSpPr>
          <p:nvPr>
            <p:ph type="ftr" sz="quarter" idx="3"/>
          </p:nvPr>
        </p:nvSpPr>
        <p:spPr>
          <a:xfrm>
            <a:off x="13121640" y="40680643"/>
            <a:ext cx="1216152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40680643"/>
            <a:ext cx="896112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D5EEF77C-94AC-4F8A-9C06-FC980D8C8CF8}" type="slidenum">
              <a:rPr lang="en-US" smtClean="0"/>
              <a:t>‹#›</a:t>
            </a:fld>
            <a:endParaRPr lang="en-US" dirty="0"/>
          </a:p>
        </p:txBody>
      </p:sp>
    </p:spTree>
    <p:extLst>
      <p:ext uri="{BB962C8B-B14F-4D97-AF65-F5344CB8AC3E}">
        <p14:creationId xmlns:p14="http://schemas.microsoft.com/office/powerpoint/2010/main" val="339660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enome@soe.ucsc.edu" TargetMode="Externa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image" Target="../media/image2.wmf"/><Relationship Id="rId7" Type="http://schemas.openxmlformats.org/officeDocument/2006/relationships/hyperlink" Target="http://genome.ucsc.edu/contacts.html"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8.png"/><Relationship Id="rId10" Type="http://schemas.openxmlformats.org/officeDocument/2006/relationships/hyperlink" Target="http://genome.ucsc.edu/cgi-bin/hgHubConnect?db=hg19" TargetMode="External"/><Relationship Id="rId4" Type="http://schemas.openxmlformats.org/officeDocument/2006/relationships/oleObject" Target="../embeddings/oleObject1.bin"/><Relationship Id="rId9" Type="http://schemas.openxmlformats.org/officeDocument/2006/relationships/hyperlink" Target="http://www.openhelix.com/downloads/ucsc/ucsc_home.s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800475" y="228600"/>
            <a:ext cx="30937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lgn="ctr">
              <a:spcBef>
                <a:spcPct val="50000"/>
              </a:spcBef>
            </a:pPr>
            <a:r>
              <a:rPr lang="en-US" sz="8800" dirty="0" smtClean="0">
                <a:latin typeface="Impact" pitchFamily="34" charset="0"/>
              </a:rPr>
              <a:t>Visually integrating </a:t>
            </a:r>
            <a:r>
              <a:rPr lang="en-US" sz="8800" dirty="0">
                <a:latin typeface="Impact" pitchFamily="34" charset="0"/>
              </a:rPr>
              <a:t>genomic data </a:t>
            </a:r>
            <a:r>
              <a:rPr lang="en-US" sz="8800" dirty="0" smtClean="0">
                <a:latin typeface="Impact" pitchFamily="34" charset="0"/>
              </a:rPr>
              <a:t>in the UCSC </a:t>
            </a:r>
            <a:r>
              <a:rPr lang="en-US" sz="8800" dirty="0">
                <a:latin typeface="Impact" pitchFamily="34" charset="0"/>
              </a:rPr>
              <a:t>Genome </a:t>
            </a:r>
            <a:r>
              <a:rPr lang="en-US" sz="8800" dirty="0" smtClean="0">
                <a:latin typeface="Impact" pitchFamily="34" charset="0"/>
              </a:rPr>
              <a:t>Browser</a:t>
            </a:r>
            <a:endParaRPr lang="en-US" sz="8800" dirty="0">
              <a:latin typeface="Impact" pitchFamily="34" charset="0"/>
            </a:endParaRPr>
          </a:p>
        </p:txBody>
      </p:sp>
      <p:sp>
        <p:nvSpPr>
          <p:cNvPr id="6" name="Text Box 9"/>
          <p:cNvSpPr txBox="1">
            <a:spLocks noChangeArrowheads="1"/>
          </p:cNvSpPr>
          <p:nvPr/>
        </p:nvSpPr>
        <p:spPr bwMode="auto">
          <a:xfrm>
            <a:off x="533400" y="1676401"/>
            <a:ext cx="372713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lgn="ctr"/>
            <a:r>
              <a:rPr lang="en-US" sz="2400" dirty="0" smtClean="0">
                <a:latin typeface="Impact" pitchFamily="34" charset="0"/>
              </a:rPr>
              <a:t>Angie </a:t>
            </a:r>
            <a:r>
              <a:rPr lang="en-US" sz="2400" dirty="0">
                <a:latin typeface="Impact" pitchFamily="34" charset="0"/>
              </a:rPr>
              <a:t>S. Hinrichs, </a:t>
            </a:r>
            <a:r>
              <a:rPr lang="en-US" sz="2400" dirty="0" smtClean="0">
                <a:latin typeface="Impact" pitchFamily="34" charset="0"/>
              </a:rPr>
              <a:t>Fan </a:t>
            </a:r>
            <a:r>
              <a:rPr lang="en-US" sz="2400" dirty="0">
                <a:latin typeface="Impact" pitchFamily="34" charset="0"/>
              </a:rPr>
              <a:t>Hsu, </a:t>
            </a:r>
            <a:r>
              <a:rPr lang="en-US" sz="2400" dirty="0">
                <a:latin typeface="Impact" pitchFamily="34" charset="0"/>
              </a:rPr>
              <a:t>Robert M. Kuhn, Brian </a:t>
            </a:r>
            <a:r>
              <a:rPr lang="en-US" sz="2400" dirty="0" smtClean="0">
                <a:latin typeface="Impact" pitchFamily="34" charset="0"/>
              </a:rPr>
              <a:t>J. Raney, Galt Barber, Ann S. </a:t>
            </a:r>
            <a:r>
              <a:rPr lang="en-US" sz="2400" dirty="0" smtClean="0">
                <a:latin typeface="Impact" pitchFamily="34" charset="0"/>
              </a:rPr>
              <a:t>Zweig, Greg Roe, David </a:t>
            </a:r>
            <a:r>
              <a:rPr lang="en-US" sz="2400" dirty="0" smtClean="0">
                <a:latin typeface="Impact" pitchFamily="34" charset="0"/>
              </a:rPr>
              <a:t>Haussler</a:t>
            </a:r>
            <a:r>
              <a:rPr lang="en-US" sz="2400" baseline="30000" dirty="0" smtClean="0">
                <a:latin typeface="Impact" pitchFamily="34" charset="0"/>
              </a:rPr>
              <a:t>1</a:t>
            </a:r>
            <a:r>
              <a:rPr lang="en-US" sz="2400" dirty="0" smtClean="0">
                <a:latin typeface="Impact" pitchFamily="34" charset="0"/>
              </a:rPr>
              <a:t> </a:t>
            </a:r>
            <a:r>
              <a:rPr lang="en-US" sz="2400" dirty="0">
                <a:latin typeface="Impact" pitchFamily="34" charset="0"/>
              </a:rPr>
              <a:t>and W. </a:t>
            </a:r>
            <a:r>
              <a:rPr lang="en-US" sz="2400" dirty="0" smtClean="0">
                <a:latin typeface="Impact" pitchFamily="34" charset="0"/>
              </a:rPr>
              <a:t>Jim </a:t>
            </a:r>
            <a:r>
              <a:rPr lang="en-US" sz="2400" dirty="0">
                <a:latin typeface="Impact" pitchFamily="34" charset="0"/>
              </a:rPr>
              <a:t>Kent</a:t>
            </a:r>
            <a:br>
              <a:rPr lang="en-US" sz="2400" dirty="0">
                <a:latin typeface="Impact" pitchFamily="34" charset="0"/>
              </a:rPr>
            </a:br>
            <a:r>
              <a:rPr lang="en-US" sz="2400" dirty="0">
                <a:latin typeface="Impact" pitchFamily="34" charset="0"/>
              </a:rPr>
              <a:t>Center for Biomolecular Science and Engineering and </a:t>
            </a:r>
            <a:r>
              <a:rPr lang="en-US" sz="2400" baseline="30000" dirty="0">
                <a:latin typeface="Impact" pitchFamily="34" charset="0"/>
              </a:rPr>
              <a:t>1</a:t>
            </a:r>
            <a:r>
              <a:rPr lang="en-US" sz="2400" dirty="0">
                <a:latin typeface="Impact" pitchFamily="34" charset="0"/>
              </a:rPr>
              <a:t>Howard Hughes Medical Institute, University of California Santa Cruz (</a:t>
            </a:r>
            <a:r>
              <a:rPr lang="en-US" sz="2400" dirty="0" smtClean="0">
                <a:latin typeface="Impact" pitchFamily="34" charset="0"/>
              </a:rPr>
              <a:t>UCSC)</a:t>
            </a:r>
            <a:endParaRPr lang="en-US" sz="2400" dirty="0">
              <a:latin typeface="Impact" pitchFamily="34" charset="0"/>
            </a:endParaRPr>
          </a:p>
        </p:txBody>
      </p:sp>
      <p:pic>
        <p:nvPicPr>
          <p:cNvPr id="7" name="Picture 10" descr="cbse_logo_words0815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0" y="403187"/>
            <a:ext cx="4717256" cy="955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11"/>
          <p:cNvGraphicFramePr>
            <a:graphicFrameLocks noChangeAspect="1"/>
          </p:cNvGraphicFramePr>
          <p:nvPr>
            <p:extLst>
              <p:ext uri="{D42A27DB-BD31-4B8C-83A1-F6EECF244321}">
                <p14:modId xmlns:p14="http://schemas.microsoft.com/office/powerpoint/2010/main" val="3605040907"/>
              </p:ext>
            </p:extLst>
          </p:nvPr>
        </p:nvGraphicFramePr>
        <p:xfrm>
          <a:off x="533400" y="1522759"/>
          <a:ext cx="3800475" cy="672193"/>
        </p:xfrm>
        <a:graphic>
          <a:graphicData uri="http://schemas.openxmlformats.org/presentationml/2006/ole">
            <mc:AlternateContent xmlns:mc="http://schemas.openxmlformats.org/markup-compatibility/2006">
              <mc:Choice xmlns:v="urn:schemas-microsoft-com:vml" Requires="v">
                <p:oleObj spid="_x0000_s1186" name="Acrobat Document" r:id="rId4" imgW="3505689" imgH="542857" progId="AcroExch.Document.7">
                  <p:embed/>
                </p:oleObj>
              </mc:Choice>
              <mc:Fallback>
                <p:oleObj name="Acrobat Document" r:id="rId4" imgW="3505689" imgH="5428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2759"/>
                        <a:ext cx="3800475" cy="672193"/>
                      </a:xfrm>
                      <a:prstGeom prst="rect">
                        <a:avLst/>
                      </a:prstGeom>
                      <a:noFill/>
                      <a:ln>
                        <a:noFill/>
                      </a:ln>
                      <a:effectLst/>
                    </p:spPr>
                  </p:pic>
                </p:oleObj>
              </mc:Fallback>
            </mc:AlternateContent>
          </a:graphicData>
        </a:graphic>
      </p:graphicFrame>
      <p:pic>
        <p:nvPicPr>
          <p:cNvPr id="9" name="Picture 325" descr="genomeImageF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90771" y="228600"/>
            <a:ext cx="2112264" cy="230337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7"/>
          <p:cNvSpPr>
            <a:spLocks noChangeArrowheads="1"/>
          </p:cNvSpPr>
          <p:nvPr/>
        </p:nvSpPr>
        <p:spPr bwMode="auto">
          <a:xfrm>
            <a:off x="25869901" y="2772642"/>
            <a:ext cx="12285641" cy="9800358"/>
          </a:xfrm>
          <a:prstGeom prst="roundRect">
            <a:avLst>
              <a:gd name="adj" fmla="val 4028"/>
            </a:avLst>
          </a:prstGeom>
          <a:noFill/>
          <a:ln w="1270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AutoShape 82"/>
          <p:cNvSpPr>
            <a:spLocks noChangeArrowheads="1"/>
          </p:cNvSpPr>
          <p:nvPr/>
        </p:nvSpPr>
        <p:spPr bwMode="auto">
          <a:xfrm>
            <a:off x="209221" y="2772642"/>
            <a:ext cx="25327304" cy="9800358"/>
          </a:xfrm>
          <a:prstGeom prst="roundRect">
            <a:avLst>
              <a:gd name="adj" fmla="val 3593"/>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AutoShape 92"/>
          <p:cNvSpPr>
            <a:spLocks noChangeArrowheads="1"/>
          </p:cNvSpPr>
          <p:nvPr/>
        </p:nvSpPr>
        <p:spPr bwMode="auto">
          <a:xfrm>
            <a:off x="25869901" y="27416919"/>
            <a:ext cx="12285641" cy="5782929"/>
          </a:xfrm>
          <a:prstGeom prst="roundRect">
            <a:avLst>
              <a:gd name="adj" fmla="val 6023"/>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WordArt 126"/>
          <p:cNvSpPr>
            <a:spLocks noChangeArrowheads="1" noChangeShapeType="1" noTextEdit="1"/>
          </p:cNvSpPr>
          <p:nvPr/>
        </p:nvSpPr>
        <p:spPr bwMode="auto">
          <a:xfrm>
            <a:off x="26120390" y="27615813"/>
            <a:ext cx="4675585" cy="8067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a:ln w="9525">
                  <a:solidFill>
                    <a:schemeClr val="tx1"/>
                  </a:solidFill>
                  <a:round/>
                  <a:headEnd/>
                  <a:tailEnd/>
                </a:ln>
                <a:solidFill>
                  <a:srgbClr val="CCCCFF"/>
                </a:solidFill>
                <a:latin typeface="Impact"/>
              </a:rPr>
              <a:t>Other UCSC Tools</a:t>
            </a:r>
          </a:p>
        </p:txBody>
      </p:sp>
      <p:sp>
        <p:nvSpPr>
          <p:cNvPr id="16" name="Text Box 132"/>
          <p:cNvSpPr txBox="1">
            <a:spLocks noChangeArrowheads="1"/>
          </p:cNvSpPr>
          <p:nvPr/>
        </p:nvSpPr>
        <p:spPr bwMode="auto">
          <a:xfrm>
            <a:off x="26120390" y="28552516"/>
            <a:ext cx="1219371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spcBef>
                <a:spcPct val="30000"/>
              </a:spcBef>
            </a:pPr>
            <a:r>
              <a:rPr lang="en-US" sz="2400" b="1" dirty="0" smtClean="0"/>
              <a:t>Table Browser</a:t>
            </a:r>
            <a:r>
              <a:rPr lang="en-US" sz="2400" dirty="0" smtClean="0"/>
              <a:t> filters, intersects, combines, reformats Genome Browser data.</a:t>
            </a:r>
          </a:p>
          <a:p>
            <a:pPr>
              <a:spcBef>
                <a:spcPct val="30000"/>
              </a:spcBef>
            </a:pPr>
            <a:r>
              <a:rPr lang="en-US" sz="2400" b="1" dirty="0" smtClean="0"/>
              <a:t>Genome Graphs</a:t>
            </a:r>
            <a:r>
              <a:rPr lang="en-US" sz="2400" dirty="0" smtClean="0"/>
              <a:t> plots signals (e.g. your GWAS data) along all chromosomes.</a:t>
            </a:r>
          </a:p>
          <a:p>
            <a:pPr>
              <a:spcBef>
                <a:spcPct val="30000"/>
              </a:spcBef>
            </a:pPr>
            <a:r>
              <a:rPr lang="en-US" sz="2400" b="1" dirty="0" smtClean="0"/>
              <a:t>Gene Sorter</a:t>
            </a:r>
            <a:r>
              <a:rPr lang="en-US" sz="2400" dirty="0" smtClean="0"/>
              <a:t> finds similar genes by similarity of sequence, GO terms, PFAM and more.</a:t>
            </a:r>
          </a:p>
          <a:p>
            <a:pPr>
              <a:spcBef>
                <a:spcPct val="30000"/>
              </a:spcBef>
            </a:pPr>
            <a:r>
              <a:rPr lang="en-US" sz="2400" b="1" dirty="0" smtClean="0"/>
              <a:t>Proteome Browser</a:t>
            </a:r>
            <a:r>
              <a:rPr lang="en-US" sz="2400" dirty="0" smtClean="0"/>
              <a:t> displays protein properties along peptide sequence.</a:t>
            </a:r>
            <a:endParaRPr lang="en-US" sz="2400" b="1" dirty="0" smtClean="0"/>
          </a:p>
          <a:p>
            <a:pPr>
              <a:spcBef>
                <a:spcPct val="30000"/>
              </a:spcBef>
            </a:pPr>
            <a:r>
              <a:rPr lang="en-US" sz="2400" b="1" dirty="0" smtClean="0"/>
              <a:t>Blat</a:t>
            </a:r>
            <a:r>
              <a:rPr lang="en-US" sz="2400" dirty="0" smtClean="0"/>
              <a:t> </a:t>
            </a:r>
            <a:r>
              <a:rPr lang="en-US" sz="2400" dirty="0"/>
              <a:t>swiftly aligns submitted nucleotide or protein sequences to the reference </a:t>
            </a:r>
            <a:r>
              <a:rPr lang="en-US" sz="2400" dirty="0" smtClean="0"/>
              <a:t>genome.</a:t>
            </a:r>
            <a:endParaRPr lang="en-US" sz="2400" dirty="0"/>
          </a:p>
          <a:p>
            <a:pPr>
              <a:spcBef>
                <a:spcPct val="30000"/>
              </a:spcBef>
            </a:pPr>
            <a:r>
              <a:rPr lang="en-US" sz="2400" b="1" dirty="0"/>
              <a:t>isPCR</a:t>
            </a:r>
            <a:r>
              <a:rPr lang="en-US" sz="2400" dirty="0"/>
              <a:t>, based on Blat, finds amplicons given primer sequences.</a:t>
            </a:r>
          </a:p>
          <a:p>
            <a:pPr>
              <a:spcBef>
                <a:spcPct val="30000"/>
              </a:spcBef>
            </a:pPr>
            <a:r>
              <a:rPr lang="en-US" sz="2400" b="1" dirty="0"/>
              <a:t>VisiGene</a:t>
            </a:r>
            <a:r>
              <a:rPr lang="en-US" sz="2400" dirty="0"/>
              <a:t> provides a Google Maps-like interface to high-resolution mouse </a:t>
            </a:r>
            <a:r>
              <a:rPr lang="en-US" sz="2400" dirty="0" smtClean="0"/>
              <a:t>and frog </a:t>
            </a:r>
            <a:br>
              <a:rPr lang="en-US" sz="2400" dirty="0" smtClean="0"/>
            </a:br>
            <a:r>
              <a:rPr lang="en-US" sz="2400" i="1" dirty="0" smtClean="0"/>
              <a:t>in </a:t>
            </a:r>
            <a:r>
              <a:rPr lang="en-US" sz="2400" i="1" dirty="0"/>
              <a:t>situ</a:t>
            </a:r>
            <a:r>
              <a:rPr lang="en-US" sz="2400" dirty="0"/>
              <a:t> images.</a:t>
            </a:r>
          </a:p>
          <a:p>
            <a:pPr>
              <a:spcBef>
                <a:spcPct val="30000"/>
              </a:spcBef>
            </a:pPr>
            <a:r>
              <a:rPr lang="en-US" sz="2400" b="1" dirty="0" smtClean="0"/>
              <a:t>Downloads</a:t>
            </a:r>
            <a:r>
              <a:rPr lang="en-US" sz="2400" dirty="0" smtClean="0"/>
              <a:t>: </a:t>
            </a:r>
            <a:r>
              <a:rPr lang="en-US" sz="2400" dirty="0" smtClean="0"/>
              <a:t>text </a:t>
            </a:r>
            <a:r>
              <a:rPr lang="en-US" sz="2400" dirty="0" smtClean="0"/>
              <a:t>files </a:t>
            </a:r>
            <a:r>
              <a:rPr lang="en-US" sz="2400" dirty="0"/>
              <a:t>for entire database </a:t>
            </a:r>
            <a:r>
              <a:rPr lang="en-US" sz="2400" dirty="0" smtClean="0"/>
              <a:t>contents, repeat-masked assembly sequence, source files for selected tracks</a:t>
            </a:r>
            <a:r>
              <a:rPr lang="en-US" sz="2400" dirty="0"/>
              <a:t> </a:t>
            </a:r>
            <a:r>
              <a:rPr lang="en-US" sz="2400" dirty="0" smtClean="0"/>
              <a:t>e.g.</a:t>
            </a:r>
            <a:r>
              <a:rPr lang="en-US" sz="2400" dirty="0" smtClean="0"/>
              <a:t> cross-species alignments and conservation.</a:t>
            </a:r>
            <a:endParaRPr lang="en-US" sz="2400" dirty="0"/>
          </a:p>
        </p:txBody>
      </p:sp>
      <p:sp>
        <p:nvSpPr>
          <p:cNvPr id="17" name="AutoShape 306"/>
          <p:cNvSpPr>
            <a:spLocks noChangeArrowheads="1"/>
          </p:cNvSpPr>
          <p:nvPr/>
        </p:nvSpPr>
        <p:spPr bwMode="auto">
          <a:xfrm>
            <a:off x="25869901" y="33528000"/>
            <a:ext cx="12285641" cy="4724401"/>
          </a:xfrm>
          <a:prstGeom prst="roundRect">
            <a:avLst>
              <a:gd name="adj" fmla="val 6023"/>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WordArt 307"/>
          <p:cNvSpPr>
            <a:spLocks noChangeArrowheads="1" noChangeShapeType="1" noTextEdit="1"/>
          </p:cNvSpPr>
          <p:nvPr/>
        </p:nvSpPr>
        <p:spPr bwMode="auto">
          <a:xfrm>
            <a:off x="26120390" y="33761363"/>
            <a:ext cx="4675584"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a:ln w="9525">
                  <a:solidFill>
                    <a:schemeClr val="tx1"/>
                  </a:solidFill>
                  <a:round/>
                  <a:headEnd/>
                  <a:tailEnd/>
                </a:ln>
                <a:solidFill>
                  <a:srgbClr val="CCCCFF"/>
                </a:solidFill>
                <a:latin typeface="Impact"/>
              </a:rPr>
              <a:t>More Information</a:t>
            </a:r>
          </a:p>
        </p:txBody>
      </p:sp>
      <p:sp>
        <p:nvSpPr>
          <p:cNvPr id="19" name="Text Box 308"/>
          <p:cNvSpPr txBox="1">
            <a:spLocks noChangeArrowheads="1"/>
          </p:cNvSpPr>
          <p:nvPr/>
        </p:nvSpPr>
        <p:spPr bwMode="auto">
          <a:xfrm>
            <a:off x="26120390" y="34643958"/>
            <a:ext cx="11843667"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spcBef>
                <a:spcPts val="1000"/>
              </a:spcBef>
            </a:pPr>
            <a:r>
              <a:rPr lang="en-US" sz="2400" dirty="0"/>
              <a:t>Click “</a:t>
            </a:r>
            <a:r>
              <a:rPr lang="en-US" sz="2400" b="1" dirty="0"/>
              <a:t>Help</a:t>
            </a:r>
            <a:r>
              <a:rPr lang="en-US" sz="2400" dirty="0"/>
              <a:t>” link (upper right) to get tool-specific help pages.</a:t>
            </a:r>
          </a:p>
          <a:p>
            <a:pPr>
              <a:spcBef>
                <a:spcPts val="1000"/>
              </a:spcBef>
            </a:pPr>
            <a:r>
              <a:rPr lang="en-US" sz="2400" b="1" dirty="0"/>
              <a:t>Search</a:t>
            </a:r>
            <a:r>
              <a:rPr lang="en-US" sz="2400" dirty="0"/>
              <a:t> for answers to questions: </a:t>
            </a:r>
            <a:br>
              <a:rPr lang="en-US" sz="2400" dirty="0"/>
            </a:br>
            <a:r>
              <a:rPr lang="en-US" sz="2400" dirty="0" smtClean="0"/>
              <a:t>   </a:t>
            </a:r>
            <a:r>
              <a:rPr lang="en-US" sz="2400" dirty="0" smtClean="0">
                <a:hlinkClick r:id="rId7"/>
              </a:rPr>
              <a:t>http</a:t>
            </a:r>
            <a:r>
              <a:rPr lang="en-US" sz="2400" dirty="0">
                <a:hlinkClick r:id="rId7"/>
              </a:rPr>
              <a:t>://genome.ucsc.edu/contacts.html</a:t>
            </a:r>
            <a:endParaRPr lang="en-US" sz="2400" dirty="0"/>
          </a:p>
          <a:p>
            <a:pPr>
              <a:spcBef>
                <a:spcPts val="1000"/>
              </a:spcBef>
            </a:pPr>
            <a:r>
              <a:rPr lang="en-US" sz="2400" dirty="0"/>
              <a:t>Or </a:t>
            </a:r>
            <a:r>
              <a:rPr lang="en-US" sz="2400" b="1" dirty="0"/>
              <a:t>email</a:t>
            </a:r>
            <a:r>
              <a:rPr lang="en-US" sz="2400" dirty="0"/>
              <a:t> your question to the actively monitored public list</a:t>
            </a:r>
            <a:r>
              <a:rPr lang="en-US" sz="2400" dirty="0" smtClean="0"/>
              <a:t>:</a:t>
            </a:r>
            <a:br>
              <a:rPr lang="en-US" sz="2400" dirty="0" smtClean="0"/>
            </a:br>
            <a:r>
              <a:rPr lang="en-US" sz="2400" dirty="0" smtClean="0"/>
              <a:t>   </a:t>
            </a:r>
            <a:r>
              <a:rPr lang="en-US" sz="2400" dirty="0" smtClean="0">
                <a:hlinkClick r:id="rId8"/>
              </a:rPr>
              <a:t>genome@soe.ucsc.edu</a:t>
            </a:r>
            <a:endParaRPr lang="en-US" sz="2400" dirty="0"/>
          </a:p>
          <a:p>
            <a:pPr>
              <a:spcBef>
                <a:spcPts val="1000"/>
              </a:spcBef>
            </a:pPr>
            <a:r>
              <a:rPr lang="en-US" sz="2400" b="1" dirty="0"/>
              <a:t>OpenHelix</a:t>
            </a:r>
            <a:r>
              <a:rPr lang="en-US" sz="2400" dirty="0"/>
              <a:t> provides free training material</a:t>
            </a:r>
            <a:r>
              <a:rPr lang="en-US" sz="2400" dirty="0" smtClean="0"/>
              <a:t>:</a:t>
            </a:r>
            <a:br>
              <a:rPr lang="en-US" sz="2400" dirty="0" smtClean="0"/>
            </a:br>
            <a:r>
              <a:rPr lang="en-US" sz="2400" dirty="0" smtClean="0"/>
              <a:t>   </a:t>
            </a:r>
            <a:r>
              <a:rPr lang="en-US" sz="2400" dirty="0" smtClean="0">
                <a:hlinkClick r:id="rId9"/>
              </a:rPr>
              <a:t>http</a:t>
            </a:r>
            <a:r>
              <a:rPr lang="en-US" sz="2400" dirty="0">
                <a:hlinkClick r:id="rId9"/>
              </a:rPr>
              <a:t>://</a:t>
            </a:r>
            <a:r>
              <a:rPr lang="en-US" sz="2400" dirty="0" smtClean="0">
                <a:hlinkClick r:id="rId9"/>
              </a:rPr>
              <a:t>www.openhelix.com/downloads/ucsc/ucsc_home.shtml</a:t>
            </a:r>
            <a:r>
              <a:rPr lang="en-US" sz="2400" dirty="0" smtClean="0"/>
              <a:t/>
            </a:r>
            <a:br>
              <a:rPr lang="en-US" sz="2400" dirty="0" smtClean="0"/>
            </a:br>
            <a:r>
              <a:rPr lang="en-US" sz="2400" dirty="0" smtClean="0"/>
              <a:t>and </a:t>
            </a:r>
            <a:r>
              <a:rPr lang="en-US" sz="2400" dirty="0"/>
              <a:t>also offers training seminars (some free or discounted).</a:t>
            </a:r>
            <a:endParaRPr lang="en-US" sz="2400" dirty="0"/>
          </a:p>
        </p:txBody>
      </p:sp>
      <p:sp>
        <p:nvSpPr>
          <p:cNvPr id="20" name="AutoShape 90"/>
          <p:cNvSpPr>
            <a:spLocks noChangeArrowheads="1"/>
          </p:cNvSpPr>
          <p:nvPr/>
        </p:nvSpPr>
        <p:spPr bwMode="auto">
          <a:xfrm>
            <a:off x="25869901" y="38571488"/>
            <a:ext cx="12285641" cy="2424112"/>
          </a:xfrm>
          <a:prstGeom prst="roundRect">
            <a:avLst>
              <a:gd name="adj" fmla="val 9255"/>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WordArt 128"/>
          <p:cNvSpPr>
            <a:spLocks noChangeArrowheads="1" noChangeShapeType="1" noTextEdit="1"/>
          </p:cNvSpPr>
          <p:nvPr/>
        </p:nvSpPr>
        <p:spPr bwMode="auto">
          <a:xfrm>
            <a:off x="26120390" y="38768164"/>
            <a:ext cx="4721728" cy="639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a:ln w="9525">
                  <a:solidFill>
                    <a:srgbClr val="000000"/>
                  </a:solidFill>
                  <a:round/>
                  <a:headEnd/>
                  <a:tailEnd/>
                </a:ln>
                <a:solidFill>
                  <a:schemeClr val="accent3"/>
                </a:solidFill>
                <a:latin typeface="Impact"/>
              </a:rPr>
              <a:t>Acknowledgements</a:t>
            </a:r>
          </a:p>
        </p:txBody>
      </p:sp>
      <p:sp>
        <p:nvSpPr>
          <p:cNvPr id="22" name="Text Box 130"/>
          <p:cNvSpPr txBox="1">
            <a:spLocks noChangeArrowheads="1"/>
          </p:cNvSpPr>
          <p:nvPr/>
        </p:nvSpPr>
        <p:spPr bwMode="auto">
          <a:xfrm>
            <a:off x="26120390" y="39407452"/>
            <a:ext cx="11913441" cy="146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spcBef>
                <a:spcPct val="50000"/>
              </a:spcBef>
            </a:pPr>
            <a:r>
              <a:rPr lang="en-US" sz="1800" dirty="0"/>
              <a:t>This work was funded by National Human Genome Research Institute (2 P41 HG002371-06 to UCSC Center for Genomic Science, 3 P41 HG002371-06S1 ENCODE supplement to UCSC Center for Genomic Science); National Cancer Institute (Contract No. </a:t>
            </a:r>
            <a:r>
              <a:rPr lang="en-US" sz="1800" dirty="0" smtClean="0"/>
              <a:t>N01-CO-12400 for </a:t>
            </a:r>
            <a:r>
              <a:rPr lang="en-US" sz="1800" dirty="0"/>
              <a:t>Mammalian Gene Collection</a:t>
            </a:r>
            <a:r>
              <a:rPr lang="en-US" sz="1800" dirty="0" smtClean="0"/>
              <a:t>).</a:t>
            </a:r>
            <a:br>
              <a:rPr lang="en-US" sz="1800" dirty="0" smtClean="0"/>
            </a:br>
            <a:r>
              <a:rPr lang="en-US" sz="1800" dirty="0" smtClean="0"/>
              <a:t>We </a:t>
            </a:r>
            <a:r>
              <a:rPr lang="en-US" sz="1800" dirty="0"/>
              <a:t>would like to acknowledge the work of the UCSC Genome Bioinformatics technical staff (</a:t>
            </a:r>
            <a:r>
              <a:rPr lang="en-US" sz="1800" i="1" dirty="0"/>
              <a:t>http://genome.ucsc.edu/staff.html</a:t>
            </a:r>
            <a:r>
              <a:rPr lang="en-US" sz="1800" dirty="0"/>
              <a:t>), our many collaborators, and our users for their feedback and support.</a:t>
            </a:r>
            <a:endParaRPr lang="en-US" sz="1800" dirty="0"/>
          </a:p>
        </p:txBody>
      </p:sp>
      <p:sp>
        <p:nvSpPr>
          <p:cNvPr id="23" name="AutoShape 91"/>
          <p:cNvSpPr>
            <a:spLocks noChangeArrowheads="1"/>
          </p:cNvSpPr>
          <p:nvPr/>
        </p:nvSpPr>
        <p:spPr bwMode="auto">
          <a:xfrm>
            <a:off x="25869901" y="41289308"/>
            <a:ext cx="12285641" cy="2016880"/>
          </a:xfrm>
          <a:prstGeom prst="roundRect">
            <a:avLst>
              <a:gd name="adj" fmla="val 10986"/>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379" tIns="40690" rIns="81379" bIns="40690" anchor="ctr"/>
          <a:lstStyle/>
          <a:p>
            <a:pPr algn="ctr" defTabSz="4184650"/>
            <a:endParaRPr lang="en-US" dirty="0"/>
          </a:p>
        </p:txBody>
      </p:sp>
      <p:sp>
        <p:nvSpPr>
          <p:cNvPr id="24" name="WordArt 127"/>
          <p:cNvSpPr>
            <a:spLocks noChangeArrowheads="1" noChangeShapeType="1" noTextEdit="1"/>
          </p:cNvSpPr>
          <p:nvPr/>
        </p:nvSpPr>
        <p:spPr bwMode="auto">
          <a:xfrm>
            <a:off x="26120390" y="41472197"/>
            <a:ext cx="2506073" cy="5096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a:ln w="9525">
                  <a:solidFill>
                    <a:srgbClr val="000000"/>
                  </a:solidFill>
                  <a:round/>
                  <a:headEnd/>
                  <a:tailEnd/>
                </a:ln>
                <a:solidFill>
                  <a:schemeClr val="accent3"/>
                </a:solidFill>
                <a:latin typeface="Impact"/>
              </a:rPr>
              <a:t>Reference</a:t>
            </a:r>
          </a:p>
        </p:txBody>
      </p:sp>
      <p:sp>
        <p:nvSpPr>
          <p:cNvPr id="25" name="Text Box 131"/>
          <p:cNvSpPr txBox="1">
            <a:spLocks noChangeArrowheads="1"/>
          </p:cNvSpPr>
          <p:nvPr/>
        </p:nvSpPr>
        <p:spPr bwMode="auto">
          <a:xfrm>
            <a:off x="26120390" y="42023253"/>
            <a:ext cx="12148854" cy="119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spcBef>
                <a:spcPct val="50000"/>
              </a:spcBef>
            </a:pPr>
            <a:r>
              <a:rPr lang="en-US" sz="1800" dirty="0"/>
              <a:t>The UCSC Genome Browser Database: update 2011. Fujita PA, Rhead B, Zweig AS, Hinrichs AS, Karolchik D, Cline MS, Goldman M, Barber GP, Clawson H, Coelho A, Diekhans M, Dreszer TR, Giardine BM, Harte RA, Hillman-Jackson J, Hsu F, Kirkup V, Kuhn RM, Learned K, Li CH, Meyer LR, Pohl A, Raney BJ, Rosenbloom KR, Smith KE, Haussler D, Kent WJ. Nucleic Acids Res. 2011 Jan;39(Database issue):D876-82.  </a:t>
            </a:r>
          </a:p>
        </p:txBody>
      </p:sp>
      <p:sp>
        <p:nvSpPr>
          <p:cNvPr id="26" name="Text Box 622"/>
          <p:cNvSpPr txBox="1">
            <a:spLocks noChangeArrowheads="1"/>
          </p:cNvSpPr>
          <p:nvPr/>
        </p:nvSpPr>
        <p:spPr bwMode="auto">
          <a:xfrm>
            <a:off x="28642891" y="43359694"/>
            <a:ext cx="6953647" cy="3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lgn="ctr">
              <a:spcBef>
                <a:spcPct val="50000"/>
              </a:spcBef>
            </a:pPr>
            <a:r>
              <a:rPr lang="en-US" sz="1800" dirty="0" smtClean="0"/>
              <a:t>HGV </a:t>
            </a:r>
            <a:r>
              <a:rPr lang="en-US" sz="1800" dirty="0"/>
              <a:t>2011.  </a:t>
            </a:r>
            <a:r>
              <a:rPr lang="en-US" sz="1800" dirty="0" smtClean="0"/>
              <a:t>Berkeley, CA.  Sep. 8-10, </a:t>
            </a:r>
            <a:r>
              <a:rPr lang="en-US" sz="1800" dirty="0"/>
              <a:t>2011</a:t>
            </a:r>
          </a:p>
        </p:txBody>
      </p:sp>
      <p:sp>
        <p:nvSpPr>
          <p:cNvPr id="27" name="AutoShape 82"/>
          <p:cNvSpPr>
            <a:spLocks noChangeArrowheads="1"/>
          </p:cNvSpPr>
          <p:nvPr/>
        </p:nvSpPr>
        <p:spPr bwMode="auto">
          <a:xfrm>
            <a:off x="209221" y="27355801"/>
            <a:ext cx="25327304" cy="5844048"/>
          </a:xfrm>
          <a:prstGeom prst="roundRect">
            <a:avLst>
              <a:gd name="adj" fmla="val 3593"/>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AutoShape 82"/>
          <p:cNvSpPr>
            <a:spLocks noChangeArrowheads="1"/>
          </p:cNvSpPr>
          <p:nvPr/>
        </p:nvSpPr>
        <p:spPr bwMode="auto">
          <a:xfrm>
            <a:off x="209221" y="19431000"/>
            <a:ext cx="25327304" cy="7608534"/>
          </a:xfrm>
          <a:prstGeom prst="roundRect">
            <a:avLst>
              <a:gd name="adj" fmla="val 3593"/>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AutoShape 82"/>
          <p:cNvSpPr>
            <a:spLocks noChangeArrowheads="1"/>
          </p:cNvSpPr>
          <p:nvPr/>
        </p:nvSpPr>
        <p:spPr bwMode="auto">
          <a:xfrm>
            <a:off x="209221" y="12877801"/>
            <a:ext cx="25327304" cy="6248402"/>
          </a:xfrm>
          <a:prstGeom prst="roundRect">
            <a:avLst>
              <a:gd name="adj" fmla="val 3593"/>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AutoShape 82"/>
          <p:cNvSpPr>
            <a:spLocks noChangeArrowheads="1"/>
          </p:cNvSpPr>
          <p:nvPr/>
        </p:nvSpPr>
        <p:spPr bwMode="auto">
          <a:xfrm>
            <a:off x="209221" y="33528000"/>
            <a:ext cx="25327304" cy="10011281"/>
          </a:xfrm>
          <a:prstGeom prst="roundRect">
            <a:avLst>
              <a:gd name="adj" fmla="val 3593"/>
            </a:avLst>
          </a:prstGeom>
          <a:noFill/>
          <a:ln w="127000" algn="ctr">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1" name="Picture 10">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34046" y="17862947"/>
            <a:ext cx="7679531" cy="3136106"/>
          </a:xfrm>
          <a:prstGeom prst="rect">
            <a:avLst/>
          </a:prstGeom>
        </p:spPr>
      </p:pic>
      <p:sp>
        <p:nvSpPr>
          <p:cNvPr id="52" name="WordArt 126"/>
          <p:cNvSpPr>
            <a:spLocks noChangeArrowheads="1" noChangeShapeType="1" noTextEdit="1"/>
          </p:cNvSpPr>
          <p:nvPr/>
        </p:nvSpPr>
        <p:spPr bwMode="auto">
          <a:xfrm>
            <a:off x="482836" y="3200400"/>
            <a:ext cx="1106805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chemeClr val="tx1"/>
                  </a:solidFill>
                  <a:round/>
                  <a:headEnd/>
                  <a:tailEnd/>
                </a:ln>
                <a:solidFill>
                  <a:schemeClr val="accent3"/>
                </a:solidFill>
                <a:latin typeface="Impact"/>
              </a:rPr>
              <a:t>Landscape of a Chromosome</a:t>
            </a:r>
            <a:endParaRPr lang="en-US" sz="6000" kern="10" dirty="0">
              <a:ln w="9525">
                <a:solidFill>
                  <a:schemeClr val="tx1"/>
                </a:solidFill>
                <a:round/>
                <a:headEnd/>
                <a:tailEnd/>
              </a:ln>
              <a:solidFill>
                <a:schemeClr val="accent3"/>
              </a:solidFill>
              <a:latin typeface="Impact"/>
            </a:endParaRPr>
          </a:p>
        </p:txBody>
      </p:sp>
      <p:sp>
        <p:nvSpPr>
          <p:cNvPr id="53" name="WordArt 126"/>
          <p:cNvSpPr>
            <a:spLocks noChangeArrowheads="1" noChangeShapeType="1" noTextEdit="1"/>
          </p:cNvSpPr>
          <p:nvPr/>
        </p:nvSpPr>
        <p:spPr bwMode="auto">
          <a:xfrm>
            <a:off x="482836" y="13106400"/>
            <a:ext cx="1106805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chemeClr val="tx1"/>
                  </a:solidFill>
                  <a:round/>
                  <a:headEnd/>
                  <a:tailEnd/>
                </a:ln>
                <a:solidFill>
                  <a:schemeClr val="accent3"/>
                </a:solidFill>
                <a:latin typeface="Impact"/>
              </a:rPr>
              <a:t>Homing in on Disease Genes</a:t>
            </a:r>
            <a:endParaRPr lang="en-US" sz="6000" kern="10" dirty="0">
              <a:ln w="9525">
                <a:solidFill>
                  <a:schemeClr val="tx1"/>
                </a:solidFill>
                <a:round/>
                <a:headEnd/>
                <a:tailEnd/>
              </a:ln>
              <a:solidFill>
                <a:schemeClr val="accent3"/>
              </a:solidFill>
              <a:latin typeface="Impact"/>
            </a:endParaRPr>
          </a:p>
        </p:txBody>
      </p:sp>
      <p:sp>
        <p:nvSpPr>
          <p:cNvPr id="54" name="WordArt 126"/>
          <p:cNvSpPr>
            <a:spLocks noChangeArrowheads="1" noChangeShapeType="1" noTextEdit="1"/>
          </p:cNvSpPr>
          <p:nvPr/>
        </p:nvSpPr>
        <p:spPr bwMode="auto">
          <a:xfrm>
            <a:off x="482836" y="19730094"/>
            <a:ext cx="12069491"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chemeClr val="tx1"/>
                  </a:solidFill>
                  <a:round/>
                  <a:headEnd/>
                  <a:tailEnd/>
                </a:ln>
                <a:solidFill>
                  <a:schemeClr val="accent3"/>
                </a:solidFill>
                <a:latin typeface="Impact"/>
              </a:rPr>
              <a:t>Regulation, Conservation, Variation</a:t>
            </a:r>
            <a:endParaRPr lang="en-US" sz="6000" kern="10" dirty="0">
              <a:ln w="9525">
                <a:solidFill>
                  <a:schemeClr val="tx1"/>
                </a:solidFill>
                <a:round/>
                <a:headEnd/>
                <a:tailEnd/>
              </a:ln>
              <a:solidFill>
                <a:schemeClr val="accent3"/>
              </a:solidFill>
              <a:latin typeface="Impact"/>
            </a:endParaRPr>
          </a:p>
        </p:txBody>
      </p:sp>
      <p:sp>
        <p:nvSpPr>
          <p:cNvPr id="55" name="WordArt 126"/>
          <p:cNvSpPr>
            <a:spLocks noChangeArrowheads="1" noChangeShapeType="1" noTextEdit="1"/>
          </p:cNvSpPr>
          <p:nvPr/>
        </p:nvSpPr>
        <p:spPr bwMode="auto">
          <a:xfrm>
            <a:off x="482836" y="27518734"/>
            <a:ext cx="12360529"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chemeClr val="tx1"/>
                  </a:solidFill>
                  <a:round/>
                  <a:headEnd/>
                  <a:tailEnd/>
                </a:ln>
                <a:solidFill>
                  <a:schemeClr val="accent3"/>
                </a:solidFill>
                <a:latin typeface="Impact"/>
              </a:rPr>
              <a:t>Haplotypes </a:t>
            </a:r>
            <a:r>
              <a:rPr lang="en-US" sz="6000" kern="10" dirty="0">
                <a:ln w="9525">
                  <a:solidFill>
                    <a:schemeClr val="tx1"/>
                  </a:solidFill>
                  <a:round/>
                  <a:headEnd/>
                  <a:tailEnd/>
                </a:ln>
                <a:solidFill>
                  <a:schemeClr val="accent3"/>
                </a:solidFill>
                <a:latin typeface="Impact"/>
              </a:rPr>
              <a:t>N</a:t>
            </a:r>
            <a:r>
              <a:rPr lang="en-US" sz="6000" kern="10" dirty="0" smtClean="0">
                <a:ln w="9525">
                  <a:solidFill>
                    <a:schemeClr val="tx1"/>
                  </a:solidFill>
                  <a:round/>
                  <a:headEnd/>
                  <a:tailEnd/>
                </a:ln>
                <a:solidFill>
                  <a:schemeClr val="accent3"/>
                </a:solidFill>
                <a:latin typeface="Impact"/>
              </a:rPr>
              <a:t>ear Regulatory SNP</a:t>
            </a:r>
            <a:endParaRPr lang="en-US" sz="6000" kern="10" dirty="0">
              <a:ln w="9525">
                <a:solidFill>
                  <a:schemeClr val="tx1"/>
                </a:solidFill>
                <a:round/>
                <a:headEnd/>
                <a:tailEnd/>
              </a:ln>
              <a:solidFill>
                <a:schemeClr val="accent3"/>
              </a:solidFill>
              <a:latin typeface="Impact"/>
            </a:endParaRPr>
          </a:p>
        </p:txBody>
      </p:sp>
      <p:sp>
        <p:nvSpPr>
          <p:cNvPr id="56" name="WordArt 126"/>
          <p:cNvSpPr>
            <a:spLocks noChangeArrowheads="1" noChangeShapeType="1" noTextEdit="1"/>
          </p:cNvSpPr>
          <p:nvPr/>
        </p:nvSpPr>
        <p:spPr bwMode="auto">
          <a:xfrm>
            <a:off x="482836" y="33811999"/>
            <a:ext cx="12360529"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chemeClr val="tx1"/>
                  </a:solidFill>
                  <a:round/>
                  <a:headEnd/>
                  <a:tailEnd/>
                </a:ln>
                <a:solidFill>
                  <a:schemeClr val="accent3"/>
                </a:solidFill>
                <a:latin typeface="Impact"/>
              </a:rPr>
              <a:t>Resequencing: Reads to variants</a:t>
            </a:r>
            <a:endParaRPr lang="en-US" sz="6000" kern="10" dirty="0">
              <a:ln w="9525">
                <a:solidFill>
                  <a:schemeClr val="tx1"/>
                </a:solidFill>
                <a:round/>
                <a:headEnd/>
                <a:tailEnd/>
              </a:ln>
              <a:solidFill>
                <a:schemeClr val="accent3"/>
              </a:solidFill>
              <a:latin typeface="Impact"/>
            </a:endParaRPr>
          </a:p>
        </p:txBody>
      </p:sp>
      <p:sp>
        <p:nvSpPr>
          <p:cNvPr id="57" name="AutoShape 87"/>
          <p:cNvSpPr>
            <a:spLocks noChangeArrowheads="1"/>
          </p:cNvSpPr>
          <p:nvPr/>
        </p:nvSpPr>
        <p:spPr bwMode="auto">
          <a:xfrm>
            <a:off x="25869901" y="12877801"/>
            <a:ext cx="12285641" cy="8223893"/>
          </a:xfrm>
          <a:prstGeom prst="roundRect">
            <a:avLst>
              <a:gd name="adj" fmla="val 4028"/>
            </a:avLst>
          </a:prstGeom>
          <a:noFill/>
          <a:ln w="1270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 name="AutoShape 650"/>
          <p:cNvSpPr>
            <a:spLocks noChangeArrowheads="1"/>
          </p:cNvSpPr>
          <p:nvPr/>
        </p:nvSpPr>
        <p:spPr bwMode="auto">
          <a:xfrm>
            <a:off x="25869901" y="21395901"/>
            <a:ext cx="12285641" cy="5643633"/>
          </a:xfrm>
          <a:prstGeom prst="roundRect">
            <a:avLst>
              <a:gd name="adj" fmla="val 4028"/>
            </a:avLst>
          </a:prstGeom>
          <a:noFill/>
          <a:ln w="1270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 name="WordArt 651"/>
          <p:cNvSpPr>
            <a:spLocks noChangeArrowheads="1" noChangeShapeType="1" noTextEdit="1"/>
          </p:cNvSpPr>
          <p:nvPr/>
        </p:nvSpPr>
        <p:spPr bwMode="auto">
          <a:xfrm>
            <a:off x="26120390" y="21610468"/>
            <a:ext cx="5711825" cy="850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a:ln w="9525">
                  <a:solidFill>
                    <a:srgbClr val="000000"/>
                  </a:solidFill>
                  <a:round/>
                  <a:headEnd/>
                  <a:tailEnd/>
                </a:ln>
                <a:solidFill>
                  <a:schemeClr val="accent2"/>
                </a:solidFill>
                <a:latin typeface="Impact"/>
              </a:rPr>
              <a:t>Sharing Sessions</a:t>
            </a:r>
          </a:p>
        </p:txBody>
      </p:sp>
      <p:sp>
        <p:nvSpPr>
          <p:cNvPr id="61" name="Text Box 655"/>
          <p:cNvSpPr txBox="1">
            <a:spLocks noChangeArrowheads="1"/>
          </p:cNvSpPr>
          <p:nvPr/>
        </p:nvSpPr>
        <p:spPr bwMode="auto">
          <a:xfrm>
            <a:off x="26120390" y="22649302"/>
            <a:ext cx="5989387" cy="396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pitchFamily="34" charset="0"/>
              </a:defRPr>
            </a:lvl1pPr>
            <a:lvl2pPr marL="406400" defTabSz="4184650">
              <a:spcBef>
                <a:spcPct val="0"/>
              </a:spcBef>
              <a:defRPr>
                <a:solidFill>
                  <a:schemeClr val="tx1"/>
                </a:solidFill>
                <a:latin typeface="Arial" pitchFamily="34" charset="0"/>
              </a:defRPr>
            </a:lvl2pPr>
            <a:lvl3pPr marL="814388" defTabSz="4184650">
              <a:spcBef>
                <a:spcPct val="0"/>
              </a:spcBef>
              <a:defRPr>
                <a:solidFill>
                  <a:schemeClr val="tx1"/>
                </a:solidFill>
                <a:latin typeface="Arial" pitchFamily="34" charset="0"/>
              </a:defRPr>
            </a:lvl3pPr>
            <a:lvl4pPr marL="1220788" defTabSz="4184650">
              <a:spcBef>
                <a:spcPct val="0"/>
              </a:spcBef>
              <a:defRPr>
                <a:solidFill>
                  <a:schemeClr val="tx1"/>
                </a:solidFill>
                <a:latin typeface="Arial" pitchFamily="34" charset="0"/>
              </a:defRPr>
            </a:lvl4pPr>
            <a:lvl5pPr marL="1627188" defTabSz="4184650">
              <a:spcBef>
                <a:spcPct val="0"/>
              </a:spcBef>
              <a:defRPr>
                <a:solidFill>
                  <a:schemeClr val="tx1"/>
                </a:solidFill>
                <a:latin typeface="Arial" pitchFamily="34" charset="0"/>
              </a:defRPr>
            </a:lvl5pPr>
            <a:lvl6pPr marL="2084388" defTabSz="4184650" fontAlgn="base">
              <a:spcBef>
                <a:spcPct val="0"/>
              </a:spcBef>
              <a:spcAft>
                <a:spcPct val="0"/>
              </a:spcAft>
              <a:defRPr>
                <a:solidFill>
                  <a:schemeClr val="tx1"/>
                </a:solidFill>
                <a:latin typeface="Arial" pitchFamily="34" charset="0"/>
              </a:defRPr>
            </a:lvl6pPr>
            <a:lvl7pPr marL="2541588" defTabSz="4184650" fontAlgn="base">
              <a:spcBef>
                <a:spcPct val="0"/>
              </a:spcBef>
              <a:spcAft>
                <a:spcPct val="0"/>
              </a:spcAft>
              <a:defRPr>
                <a:solidFill>
                  <a:schemeClr val="tx1"/>
                </a:solidFill>
                <a:latin typeface="Arial" pitchFamily="34" charset="0"/>
              </a:defRPr>
            </a:lvl7pPr>
            <a:lvl8pPr marL="2998788" defTabSz="4184650" fontAlgn="base">
              <a:spcBef>
                <a:spcPct val="0"/>
              </a:spcBef>
              <a:spcAft>
                <a:spcPct val="0"/>
              </a:spcAft>
              <a:defRPr>
                <a:solidFill>
                  <a:schemeClr val="tx1"/>
                </a:solidFill>
                <a:latin typeface="Arial" pitchFamily="34" charset="0"/>
              </a:defRPr>
            </a:lvl8pPr>
            <a:lvl9pPr marL="3455988" defTabSz="4184650" fontAlgn="base">
              <a:spcBef>
                <a:spcPct val="0"/>
              </a:spcBef>
              <a:spcAft>
                <a:spcPct val="0"/>
              </a:spcAft>
              <a:defRPr>
                <a:solidFill>
                  <a:schemeClr val="tx1"/>
                </a:solidFill>
                <a:latin typeface="Arial" pitchFamily="34" charset="0"/>
              </a:defRPr>
            </a:lvl9pPr>
          </a:lstStyle>
          <a:p>
            <a:pPr>
              <a:spcBef>
                <a:spcPct val="50000"/>
              </a:spcBef>
            </a:pPr>
            <a:r>
              <a:rPr lang="en-US" sz="2800" dirty="0" smtClean="0"/>
              <a:t>Once </a:t>
            </a:r>
            <a:r>
              <a:rPr lang="en-US" sz="2800" dirty="0"/>
              <a:t>you have configured the </a:t>
            </a:r>
            <a:r>
              <a:rPr lang="en-US" sz="2800" dirty="0" smtClean="0"/>
              <a:t>Genome Browser </a:t>
            </a:r>
            <a:r>
              <a:rPr lang="en-US" sz="2800" dirty="0"/>
              <a:t>to show exactly the regions and data tracks that make your point (including Custom Tracks, if any), save it as a session to share with colleagues.  Load the session using the interface shown here or send a URL and a single click opens the session.</a:t>
            </a:r>
          </a:p>
        </p:txBody>
      </p:sp>
      <p:sp>
        <p:nvSpPr>
          <p:cNvPr id="63" name="WordArt 651"/>
          <p:cNvSpPr>
            <a:spLocks noChangeArrowheads="1" noChangeShapeType="1" noTextEdit="1"/>
          </p:cNvSpPr>
          <p:nvPr/>
        </p:nvSpPr>
        <p:spPr bwMode="auto">
          <a:xfrm>
            <a:off x="26120390" y="13106400"/>
            <a:ext cx="11787808" cy="850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rgbClr val="000000"/>
                  </a:solidFill>
                  <a:round/>
                  <a:headEnd/>
                  <a:tailEnd/>
                </a:ln>
                <a:solidFill>
                  <a:schemeClr val="accent2"/>
                </a:solidFill>
                <a:latin typeface="Impact"/>
              </a:rPr>
              <a:t>Data Hubs: Organize Hundreds of CTs</a:t>
            </a:r>
            <a:endParaRPr lang="en-US" sz="6000" kern="10" dirty="0">
              <a:ln w="9525">
                <a:solidFill>
                  <a:srgbClr val="000000"/>
                </a:solidFill>
                <a:round/>
                <a:headEnd/>
                <a:tailEnd/>
              </a:ln>
              <a:solidFill>
                <a:schemeClr val="accent2"/>
              </a:solidFill>
              <a:latin typeface="Impact"/>
            </a:endParaRPr>
          </a:p>
        </p:txBody>
      </p:sp>
      <p:sp>
        <p:nvSpPr>
          <p:cNvPr id="64" name="WordArt 651"/>
          <p:cNvSpPr>
            <a:spLocks noChangeArrowheads="1" noChangeShapeType="1" noTextEdit="1"/>
          </p:cNvSpPr>
          <p:nvPr/>
        </p:nvSpPr>
        <p:spPr bwMode="auto">
          <a:xfrm>
            <a:off x="26120389" y="3124200"/>
            <a:ext cx="11598611" cy="12730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6000" kern="10" dirty="0" smtClean="0">
                <a:ln w="9525">
                  <a:solidFill>
                    <a:srgbClr val="000000"/>
                  </a:solidFill>
                  <a:round/>
                  <a:headEnd/>
                  <a:tailEnd/>
                </a:ln>
                <a:solidFill>
                  <a:schemeClr val="accent2"/>
                </a:solidFill>
                <a:latin typeface="Impact"/>
              </a:rPr>
              <a:t>Custom Tracks: View Your Data</a:t>
            </a:r>
            <a:endParaRPr lang="en-US" sz="6000" kern="10" dirty="0">
              <a:ln w="9525">
                <a:solidFill>
                  <a:srgbClr val="000000"/>
                </a:solidFill>
                <a:round/>
                <a:headEnd/>
                <a:tailEnd/>
              </a:ln>
              <a:solidFill>
                <a:schemeClr val="accent2"/>
              </a:solidFill>
              <a:latin typeface="Impact"/>
            </a:endParaRPr>
          </a:p>
        </p:txBody>
      </p:sp>
      <p:sp>
        <p:nvSpPr>
          <p:cNvPr id="65" name="Text Box 646"/>
          <p:cNvSpPr txBox="1">
            <a:spLocks noChangeArrowheads="1"/>
          </p:cNvSpPr>
          <p:nvPr/>
        </p:nvSpPr>
        <p:spPr bwMode="auto">
          <a:xfrm>
            <a:off x="26120390" y="4586536"/>
            <a:ext cx="11706845" cy="762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pitchFamily="34" charset="0"/>
              </a:defRPr>
            </a:lvl1pPr>
            <a:lvl2pPr marL="406400" defTabSz="4184650">
              <a:spcBef>
                <a:spcPct val="0"/>
              </a:spcBef>
              <a:defRPr>
                <a:solidFill>
                  <a:schemeClr val="tx1"/>
                </a:solidFill>
                <a:latin typeface="Arial" pitchFamily="34" charset="0"/>
              </a:defRPr>
            </a:lvl2pPr>
            <a:lvl3pPr marL="814388" defTabSz="4184650">
              <a:spcBef>
                <a:spcPct val="0"/>
              </a:spcBef>
              <a:defRPr>
                <a:solidFill>
                  <a:schemeClr val="tx1"/>
                </a:solidFill>
                <a:latin typeface="Arial" pitchFamily="34" charset="0"/>
              </a:defRPr>
            </a:lvl3pPr>
            <a:lvl4pPr marL="1220788" defTabSz="4184650">
              <a:spcBef>
                <a:spcPct val="0"/>
              </a:spcBef>
              <a:defRPr>
                <a:solidFill>
                  <a:schemeClr val="tx1"/>
                </a:solidFill>
                <a:latin typeface="Arial" pitchFamily="34" charset="0"/>
              </a:defRPr>
            </a:lvl4pPr>
            <a:lvl5pPr marL="1627188" defTabSz="4184650">
              <a:spcBef>
                <a:spcPct val="0"/>
              </a:spcBef>
              <a:defRPr>
                <a:solidFill>
                  <a:schemeClr val="tx1"/>
                </a:solidFill>
                <a:latin typeface="Arial" pitchFamily="34" charset="0"/>
              </a:defRPr>
            </a:lvl5pPr>
            <a:lvl6pPr marL="2084388" defTabSz="4184650" fontAlgn="base">
              <a:spcBef>
                <a:spcPct val="0"/>
              </a:spcBef>
              <a:spcAft>
                <a:spcPct val="0"/>
              </a:spcAft>
              <a:defRPr>
                <a:solidFill>
                  <a:schemeClr val="tx1"/>
                </a:solidFill>
                <a:latin typeface="Arial" pitchFamily="34" charset="0"/>
              </a:defRPr>
            </a:lvl6pPr>
            <a:lvl7pPr marL="2541588" defTabSz="4184650" fontAlgn="base">
              <a:spcBef>
                <a:spcPct val="0"/>
              </a:spcBef>
              <a:spcAft>
                <a:spcPct val="0"/>
              </a:spcAft>
              <a:defRPr>
                <a:solidFill>
                  <a:schemeClr val="tx1"/>
                </a:solidFill>
                <a:latin typeface="Arial" pitchFamily="34" charset="0"/>
              </a:defRPr>
            </a:lvl7pPr>
            <a:lvl8pPr marL="2998788" defTabSz="4184650" fontAlgn="base">
              <a:spcBef>
                <a:spcPct val="0"/>
              </a:spcBef>
              <a:spcAft>
                <a:spcPct val="0"/>
              </a:spcAft>
              <a:defRPr>
                <a:solidFill>
                  <a:schemeClr val="tx1"/>
                </a:solidFill>
                <a:latin typeface="Arial" pitchFamily="34" charset="0"/>
              </a:defRPr>
            </a:lvl8pPr>
            <a:lvl9pPr marL="3455988" defTabSz="4184650" fontAlgn="base">
              <a:spcBef>
                <a:spcPct val="0"/>
              </a:spcBef>
              <a:spcAft>
                <a:spcPct val="0"/>
              </a:spcAft>
              <a:defRPr>
                <a:solidFill>
                  <a:schemeClr val="tx1"/>
                </a:solidFill>
                <a:latin typeface="Arial" pitchFamily="34" charset="0"/>
              </a:defRPr>
            </a:lvl9pPr>
          </a:lstStyle>
          <a:p>
            <a:pPr>
              <a:spcBef>
                <a:spcPct val="50000"/>
              </a:spcBef>
            </a:pPr>
            <a:r>
              <a:rPr lang="en-US" sz="2800" dirty="0" smtClean="0"/>
              <a:t>Custom </a:t>
            </a:r>
            <a:r>
              <a:rPr lang="en-US" sz="2800" dirty="0"/>
              <a:t>tracks are user-supplied data that can be </a:t>
            </a:r>
            <a:r>
              <a:rPr lang="en-US" sz="2800" dirty="0" smtClean="0"/>
              <a:t>uploaded </a:t>
            </a:r>
            <a:r>
              <a:rPr lang="en-US" sz="2800" dirty="0"/>
              <a:t>to the Genome Browser.  Any data that maps with genomic coordinates can be displayed down to base-pair </a:t>
            </a:r>
            <a:r>
              <a:rPr lang="en-US" sz="2800" dirty="0" smtClean="0"/>
              <a:t>resolution. Multiple file formats </a:t>
            </a:r>
            <a:r>
              <a:rPr lang="en-US" sz="2800" dirty="0"/>
              <a:t>allow simple block display, </a:t>
            </a:r>
            <a:r>
              <a:rPr lang="en-US" sz="2800" dirty="0" smtClean="0"/>
              <a:t>gene structures, sequence alignments, and plots </a:t>
            </a:r>
            <a:r>
              <a:rPr lang="en-US" sz="2800" dirty="0"/>
              <a:t>of values mapped to coordinates</a:t>
            </a:r>
            <a:r>
              <a:rPr lang="en-US" sz="2800" dirty="0" smtClean="0"/>
              <a:t>.</a:t>
            </a:r>
          </a:p>
          <a:p>
            <a:pPr>
              <a:spcBef>
                <a:spcPct val="50000"/>
              </a:spcBef>
            </a:pPr>
            <a:r>
              <a:rPr lang="en-US" sz="2800" dirty="0" smtClean="0"/>
              <a:t>This simple example custom track appears in the first three sections on the left:</a:t>
            </a:r>
          </a:p>
          <a:p>
            <a:pPr>
              <a:spcBef>
                <a:spcPts val="0"/>
              </a:spcBef>
            </a:pPr>
            <a:endParaRPr lang="en-US" sz="2000" dirty="0" smtClean="0">
              <a:latin typeface="Lucida Console" pitchFamily="49" charset="0"/>
            </a:endParaRPr>
          </a:p>
          <a:p>
            <a:pPr>
              <a:spcBef>
                <a:spcPts val="0"/>
              </a:spcBef>
            </a:pPr>
            <a:endParaRPr lang="en-US" sz="2000" dirty="0" smtClean="0">
              <a:latin typeface="Lucida Console" pitchFamily="49" charset="0"/>
            </a:endParaRPr>
          </a:p>
          <a:p>
            <a:pPr>
              <a:spcBef>
                <a:spcPts val="0"/>
              </a:spcBef>
            </a:pPr>
            <a:r>
              <a:rPr lang="en-US" sz="2000" dirty="0" smtClean="0">
                <a:latin typeface="Lucida Console" pitchFamily="49" charset="0"/>
              </a:rPr>
              <a:t>  track </a:t>
            </a:r>
            <a:r>
              <a:rPr lang="en-US" sz="2000" dirty="0">
                <a:latin typeface="Lucida Console" pitchFamily="49" charset="0"/>
              </a:rPr>
              <a:t>name=pretendPatient description="======&gt; Custom Track: Deletions observed in Imaginary Patient &lt;======" color=200,0,100 </a:t>
            </a:r>
            <a:r>
              <a:rPr lang="en-US" sz="2000" dirty="0" smtClean="0">
                <a:latin typeface="Lucida Console" pitchFamily="49" charset="0"/>
              </a:rPr>
              <a:t>visibility=pack</a:t>
            </a:r>
            <a:endParaRPr lang="en-US" sz="2000" dirty="0">
              <a:latin typeface="Lucida Console" pitchFamily="49" charset="0"/>
            </a:endParaRPr>
          </a:p>
          <a:p>
            <a:pPr>
              <a:spcBef>
                <a:spcPts val="0"/>
              </a:spcBef>
            </a:pPr>
            <a:r>
              <a:rPr lang="en-US" sz="2000" dirty="0" smtClean="0">
                <a:latin typeface="Lucida Console" pitchFamily="49" charset="0"/>
              </a:rPr>
              <a:t>  chr6    65000000      65100000    smallDeletion</a:t>
            </a:r>
            <a:endParaRPr lang="en-US" sz="2000" dirty="0">
              <a:latin typeface="Lucida Console" pitchFamily="49" charset="0"/>
            </a:endParaRPr>
          </a:p>
          <a:p>
            <a:pPr>
              <a:spcBef>
                <a:spcPts val="0"/>
              </a:spcBef>
            </a:pPr>
            <a:r>
              <a:rPr lang="en-US" sz="2000" dirty="0" smtClean="0">
                <a:latin typeface="Lucida Console" pitchFamily="49" charset="0"/>
              </a:rPr>
              <a:t>  chr6    127000000     132500000   bigDeletion</a:t>
            </a:r>
            <a:endParaRPr lang="en-US" sz="2000" dirty="0">
              <a:latin typeface="Lucida Console" pitchFamily="49" charset="0"/>
            </a:endParaRPr>
          </a:p>
          <a:p>
            <a:pPr>
              <a:spcBef>
                <a:spcPts val="0"/>
              </a:spcBef>
            </a:pPr>
            <a:r>
              <a:rPr lang="en-US" sz="2000" dirty="0" smtClean="0">
                <a:latin typeface="Lucida Console" pitchFamily="49" charset="0"/>
              </a:rPr>
              <a:t>  chr6    132910000     132930000   smallDeletion</a:t>
            </a:r>
            <a:endParaRPr lang="en-US" sz="2000" dirty="0">
              <a:latin typeface="Lucida Console" pitchFamily="49" charset="0"/>
            </a:endParaRPr>
          </a:p>
          <a:p>
            <a:pPr>
              <a:spcBef>
                <a:spcPct val="50000"/>
              </a:spcBef>
            </a:pPr>
            <a:endParaRPr lang="en-US" sz="2800" dirty="0" smtClean="0"/>
          </a:p>
          <a:p>
            <a:pPr>
              <a:spcBef>
                <a:spcPct val="50000"/>
              </a:spcBef>
            </a:pPr>
            <a:r>
              <a:rPr lang="en-US" sz="2800" dirty="0" smtClean="0"/>
              <a:t>The last section on the left contains three custom tracks using 1000 Genomes Project files served by FTP from NCBI: two BAM alignment files and one VCF file with genotypes.</a:t>
            </a:r>
            <a:endParaRPr lang="en-US" sz="2800" dirty="0"/>
          </a:p>
        </p:txBody>
      </p:sp>
      <p:sp>
        <p:nvSpPr>
          <p:cNvPr id="69" name="TextBox 68"/>
          <p:cNvSpPr txBox="1"/>
          <p:nvPr/>
        </p:nvSpPr>
        <p:spPr>
          <a:xfrm>
            <a:off x="9441063" y="4724400"/>
            <a:ext cx="3600666" cy="523220"/>
          </a:xfrm>
          <a:prstGeom prst="rect">
            <a:avLst/>
          </a:prstGeom>
          <a:noFill/>
        </p:spPr>
        <p:txBody>
          <a:bodyPr wrap="none" rtlCol="0">
            <a:spAutoFit/>
          </a:bodyPr>
          <a:lstStyle/>
          <a:p>
            <a:pPr algn="r"/>
            <a:r>
              <a:rPr lang="en-US" sz="2800" b="1" dirty="0" smtClean="0">
                <a:latin typeface="Arial" pitchFamily="34" charset="0"/>
                <a:cs typeface="Arial" pitchFamily="34" charset="0"/>
              </a:rPr>
              <a:t>chromosome bands</a:t>
            </a:r>
            <a:endParaRPr lang="en-US" sz="2800" b="1" dirty="0">
              <a:latin typeface="Arial" pitchFamily="34" charset="0"/>
              <a:cs typeface="Arial" pitchFamily="34" charset="0"/>
            </a:endParaRPr>
          </a:p>
        </p:txBody>
      </p:sp>
      <p:sp>
        <p:nvSpPr>
          <p:cNvPr id="71" name="TextBox 70"/>
          <p:cNvSpPr txBox="1"/>
          <p:nvPr/>
        </p:nvSpPr>
        <p:spPr>
          <a:xfrm>
            <a:off x="8920088" y="7924800"/>
            <a:ext cx="4121641" cy="523220"/>
          </a:xfrm>
          <a:prstGeom prst="rect">
            <a:avLst/>
          </a:prstGeom>
          <a:noFill/>
        </p:spPr>
        <p:txBody>
          <a:bodyPr wrap="none" rtlCol="0">
            <a:spAutoFit/>
          </a:bodyPr>
          <a:lstStyle/>
          <a:p>
            <a:pPr algn="r"/>
            <a:r>
              <a:rPr lang="en-US" sz="2800" b="1" dirty="0" smtClean="0">
                <a:latin typeface="Arial" pitchFamily="34" charset="0"/>
                <a:cs typeface="Arial" pitchFamily="34" charset="0"/>
              </a:rPr>
              <a:t>uploaded custom track</a:t>
            </a:r>
            <a:endParaRPr lang="en-US" sz="2800" b="1" dirty="0">
              <a:latin typeface="Arial" pitchFamily="34" charset="0"/>
              <a:cs typeface="Arial" pitchFamily="34" charset="0"/>
            </a:endParaRPr>
          </a:p>
        </p:txBody>
      </p:sp>
      <p:sp>
        <p:nvSpPr>
          <p:cNvPr id="72" name="TextBox 71"/>
          <p:cNvSpPr txBox="1"/>
          <p:nvPr/>
        </p:nvSpPr>
        <p:spPr>
          <a:xfrm>
            <a:off x="9807991" y="6400800"/>
            <a:ext cx="3233738" cy="954107"/>
          </a:xfrm>
          <a:prstGeom prst="rect">
            <a:avLst/>
          </a:prstGeom>
          <a:noFill/>
        </p:spPr>
        <p:txBody>
          <a:bodyPr wrap="square" rtlCol="0">
            <a:spAutoFit/>
          </a:bodyPr>
          <a:lstStyle/>
          <a:p>
            <a:pPr algn="r"/>
            <a:r>
              <a:rPr lang="en-US" sz="2800" b="1" dirty="0">
                <a:latin typeface="Arial" pitchFamily="34" charset="0"/>
                <a:cs typeface="Arial" pitchFamily="34" charset="0"/>
              </a:rPr>
              <a:t>d</a:t>
            </a:r>
            <a:r>
              <a:rPr lang="en-US" sz="2800" b="1" dirty="0" smtClean="0">
                <a:latin typeface="Arial" pitchFamily="34" charset="0"/>
                <a:cs typeface="Arial" pitchFamily="34" charset="0"/>
              </a:rPr>
              <a:t>isease gene annotations</a:t>
            </a:r>
            <a:endParaRPr lang="en-US" sz="2800" b="1" dirty="0">
              <a:latin typeface="Arial" pitchFamily="34" charset="0"/>
              <a:cs typeface="Arial" pitchFamily="34" charset="0"/>
            </a:endParaRPr>
          </a:p>
        </p:txBody>
      </p:sp>
      <p:sp>
        <p:nvSpPr>
          <p:cNvPr id="73" name="TextBox 72"/>
          <p:cNvSpPr txBox="1"/>
          <p:nvPr/>
        </p:nvSpPr>
        <p:spPr>
          <a:xfrm>
            <a:off x="9207916" y="8652742"/>
            <a:ext cx="3833813" cy="1815882"/>
          </a:xfrm>
          <a:prstGeom prst="rect">
            <a:avLst/>
          </a:prstGeom>
          <a:noFill/>
        </p:spPr>
        <p:txBody>
          <a:bodyPr wrap="square" rtlCol="0">
            <a:spAutoFit/>
          </a:bodyPr>
          <a:lstStyle/>
          <a:p>
            <a:pPr algn="r"/>
            <a:r>
              <a:rPr lang="en-US" sz="2800" b="1" dirty="0">
                <a:latin typeface="Arial" pitchFamily="34" charset="0"/>
                <a:cs typeface="Arial" pitchFamily="34" charset="0"/>
              </a:rPr>
              <a:t>l</a:t>
            </a:r>
            <a:r>
              <a:rPr lang="en-US" sz="2800" b="1" dirty="0" smtClean="0">
                <a:latin typeface="Arial" pitchFamily="34" charset="0"/>
                <a:cs typeface="Arial" pitchFamily="34" charset="0"/>
              </a:rPr>
              <a:t>arge deletions, amplifications, regions associated with disease</a:t>
            </a:r>
            <a:endParaRPr lang="en-US" sz="2800" b="1" dirty="0">
              <a:latin typeface="Arial" pitchFamily="34" charset="0"/>
              <a:cs typeface="Arial" pitchFamily="34" charset="0"/>
            </a:endParaRPr>
          </a:p>
        </p:txBody>
      </p:sp>
      <p:sp>
        <p:nvSpPr>
          <p:cNvPr id="74" name="TextBox 73"/>
          <p:cNvSpPr txBox="1"/>
          <p:nvPr/>
        </p:nvSpPr>
        <p:spPr>
          <a:xfrm>
            <a:off x="9249588" y="10819597"/>
            <a:ext cx="3792141" cy="1384995"/>
          </a:xfrm>
          <a:prstGeom prst="rect">
            <a:avLst/>
          </a:prstGeom>
          <a:noFill/>
        </p:spPr>
        <p:txBody>
          <a:bodyPr wrap="square" rtlCol="0">
            <a:spAutoFit/>
          </a:bodyPr>
          <a:lstStyle/>
          <a:p>
            <a:pPr algn="r"/>
            <a:r>
              <a:rPr lang="en-US" sz="2800" b="1" dirty="0" smtClean="0">
                <a:latin typeface="Arial" pitchFamily="34" charset="0"/>
                <a:cs typeface="Arial" pitchFamily="34" charset="0"/>
              </a:rPr>
              <a:t>structural variants observed in populations</a:t>
            </a:r>
            <a:endParaRPr lang="en-US" sz="2800" b="1" dirty="0">
              <a:latin typeface="Arial" pitchFamily="34" charset="0"/>
              <a:cs typeface="Arial" pitchFamily="34" charset="0"/>
            </a:endParaRPr>
          </a:p>
        </p:txBody>
      </p:sp>
      <p:sp>
        <p:nvSpPr>
          <p:cNvPr id="76" name="TextBox 75"/>
          <p:cNvSpPr txBox="1"/>
          <p:nvPr/>
        </p:nvSpPr>
        <p:spPr>
          <a:xfrm>
            <a:off x="8524146" y="14693111"/>
            <a:ext cx="4517583" cy="523220"/>
          </a:xfrm>
          <a:prstGeom prst="rect">
            <a:avLst/>
          </a:prstGeom>
          <a:noFill/>
        </p:spPr>
        <p:txBody>
          <a:bodyPr wrap="none" rtlCol="0">
            <a:spAutoFit/>
          </a:bodyPr>
          <a:lstStyle/>
          <a:p>
            <a:pPr algn="r"/>
            <a:r>
              <a:rPr lang="en-US" sz="2800" b="1" dirty="0" smtClean="0">
                <a:latin typeface="Arial" pitchFamily="34" charset="0"/>
                <a:cs typeface="Arial" pitchFamily="34" charset="0"/>
              </a:rPr>
              <a:t>mouse over for more info</a:t>
            </a:r>
            <a:endParaRPr lang="en-US" sz="2800" b="1" dirty="0">
              <a:latin typeface="Arial" pitchFamily="34" charset="0"/>
              <a:cs typeface="Arial" pitchFamily="34" charset="0"/>
            </a:endParaRPr>
          </a:p>
        </p:txBody>
      </p:sp>
      <p:sp>
        <p:nvSpPr>
          <p:cNvPr id="77" name="TextBox 76"/>
          <p:cNvSpPr txBox="1"/>
          <p:nvPr/>
        </p:nvSpPr>
        <p:spPr>
          <a:xfrm>
            <a:off x="10401839" y="17092042"/>
            <a:ext cx="2639890" cy="523220"/>
          </a:xfrm>
          <a:prstGeom prst="rect">
            <a:avLst/>
          </a:prstGeom>
          <a:noFill/>
        </p:spPr>
        <p:txBody>
          <a:bodyPr wrap="none" rtlCol="0">
            <a:spAutoFit/>
          </a:bodyPr>
          <a:lstStyle/>
          <a:p>
            <a:pPr algn="r"/>
            <a:r>
              <a:rPr lang="en-US" sz="2800" b="1" dirty="0" smtClean="0">
                <a:latin typeface="Arial" pitchFamily="34" charset="0"/>
                <a:cs typeface="Arial" pitchFamily="34" charset="0"/>
              </a:rPr>
              <a:t>GWAS catalog</a:t>
            </a:r>
            <a:endParaRPr lang="en-US" sz="2800" b="1" dirty="0">
              <a:latin typeface="Arial" pitchFamily="34" charset="0"/>
              <a:cs typeface="Arial" pitchFamily="34" charset="0"/>
            </a:endParaRPr>
          </a:p>
        </p:txBody>
      </p:sp>
      <p:sp>
        <p:nvSpPr>
          <p:cNvPr id="78" name="TextBox 77"/>
          <p:cNvSpPr txBox="1"/>
          <p:nvPr/>
        </p:nvSpPr>
        <p:spPr>
          <a:xfrm>
            <a:off x="7744638" y="17615263"/>
            <a:ext cx="5297091" cy="523220"/>
          </a:xfrm>
          <a:prstGeom prst="rect">
            <a:avLst/>
          </a:prstGeom>
          <a:noFill/>
        </p:spPr>
        <p:txBody>
          <a:bodyPr wrap="square" rtlCol="0">
            <a:spAutoFit/>
          </a:bodyPr>
          <a:lstStyle/>
          <a:p>
            <a:pPr algn="r"/>
            <a:r>
              <a:rPr lang="en-US" sz="2800" b="1" dirty="0" smtClean="0">
                <a:latin typeface="Arial" pitchFamily="34" charset="0"/>
                <a:cs typeface="Arial" pitchFamily="34" charset="0"/>
              </a:rPr>
              <a:t>dbSNP “clinically associated”</a:t>
            </a:r>
            <a:endParaRPr lang="en-US" sz="2800" b="1" dirty="0">
              <a:latin typeface="Arial" pitchFamily="34" charset="0"/>
              <a:cs typeface="Arial" pitchFamily="34" charset="0"/>
            </a:endParaRPr>
          </a:p>
        </p:txBody>
      </p:sp>
      <p:sp>
        <p:nvSpPr>
          <p:cNvPr id="79" name="TextBox 78"/>
          <p:cNvSpPr txBox="1"/>
          <p:nvPr/>
        </p:nvSpPr>
        <p:spPr>
          <a:xfrm>
            <a:off x="9807991" y="15697201"/>
            <a:ext cx="3233738" cy="954107"/>
          </a:xfrm>
          <a:prstGeom prst="rect">
            <a:avLst/>
          </a:prstGeom>
          <a:noFill/>
        </p:spPr>
        <p:txBody>
          <a:bodyPr wrap="square" rtlCol="0">
            <a:spAutoFit/>
          </a:bodyPr>
          <a:lstStyle/>
          <a:p>
            <a:pPr algn="r"/>
            <a:r>
              <a:rPr lang="en-US" sz="2800" b="1" dirty="0">
                <a:latin typeface="Arial" pitchFamily="34" charset="0"/>
                <a:cs typeface="Arial" pitchFamily="34" charset="0"/>
              </a:rPr>
              <a:t>d</a:t>
            </a:r>
            <a:r>
              <a:rPr lang="en-US" sz="2800" b="1" dirty="0" smtClean="0">
                <a:latin typeface="Arial" pitchFamily="34" charset="0"/>
                <a:cs typeface="Arial" pitchFamily="34" charset="0"/>
              </a:rPr>
              <a:t>isease gene annotations</a:t>
            </a:r>
            <a:endParaRPr lang="en-US" sz="2800" b="1" dirty="0">
              <a:latin typeface="Arial" pitchFamily="34" charset="0"/>
              <a:cs typeface="Arial" pitchFamily="34" charset="0"/>
            </a:endParaRPr>
          </a:p>
        </p:txBody>
      </p:sp>
      <p:sp>
        <p:nvSpPr>
          <p:cNvPr id="80" name="TextBox 79"/>
          <p:cNvSpPr txBox="1"/>
          <p:nvPr/>
        </p:nvSpPr>
        <p:spPr>
          <a:xfrm>
            <a:off x="8811438" y="21476856"/>
            <a:ext cx="4230291" cy="954107"/>
          </a:xfrm>
          <a:prstGeom prst="rect">
            <a:avLst/>
          </a:prstGeom>
          <a:noFill/>
        </p:spPr>
        <p:txBody>
          <a:bodyPr wrap="square" rtlCol="0">
            <a:spAutoFit/>
          </a:bodyPr>
          <a:lstStyle/>
          <a:p>
            <a:pPr algn="r"/>
            <a:r>
              <a:rPr lang="en-US" sz="2800" b="1" dirty="0">
                <a:latin typeface="Arial" pitchFamily="34" charset="0"/>
                <a:cs typeface="Arial" pitchFamily="34" charset="0"/>
              </a:rPr>
              <a:t>o</a:t>
            </a:r>
            <a:r>
              <a:rPr lang="en-US" sz="2800" b="1" dirty="0" smtClean="0">
                <a:latin typeface="Arial" pitchFamily="34" charset="0"/>
                <a:cs typeface="Arial" pitchFamily="34" charset="0"/>
              </a:rPr>
              <a:t>rthologous mouse knockouts (IKMC)</a:t>
            </a:r>
            <a:endParaRPr lang="en-US" sz="2800" b="1" dirty="0">
              <a:latin typeface="Arial" pitchFamily="34" charset="0"/>
              <a:cs typeface="Arial" pitchFamily="34" charset="0"/>
            </a:endParaRPr>
          </a:p>
        </p:txBody>
      </p:sp>
      <p:sp>
        <p:nvSpPr>
          <p:cNvPr id="84" name="TextBox 83"/>
          <p:cNvSpPr txBox="1"/>
          <p:nvPr/>
        </p:nvSpPr>
        <p:spPr>
          <a:xfrm>
            <a:off x="8920088" y="22758214"/>
            <a:ext cx="4121641" cy="954107"/>
          </a:xfrm>
          <a:prstGeom prst="rect">
            <a:avLst/>
          </a:prstGeom>
          <a:noFill/>
        </p:spPr>
        <p:txBody>
          <a:bodyPr wrap="square" rtlCol="0">
            <a:spAutoFit/>
          </a:bodyPr>
          <a:lstStyle/>
          <a:p>
            <a:pPr algn="r"/>
            <a:r>
              <a:rPr lang="en-US" sz="2800" b="1" dirty="0" smtClean="0">
                <a:latin typeface="Arial" pitchFamily="34" charset="0"/>
                <a:cs typeface="Arial" pitchFamily="34" charset="0"/>
              </a:rPr>
              <a:t>ENCODE project integrated regulation</a:t>
            </a:r>
            <a:endParaRPr lang="en-US" sz="2800" b="1" dirty="0">
              <a:latin typeface="Arial" pitchFamily="34" charset="0"/>
              <a:cs typeface="Arial" pitchFamily="34" charset="0"/>
            </a:endParaRPr>
          </a:p>
        </p:txBody>
      </p:sp>
      <p:sp>
        <p:nvSpPr>
          <p:cNvPr id="85" name="TextBox 84"/>
          <p:cNvSpPr txBox="1"/>
          <p:nvPr/>
        </p:nvSpPr>
        <p:spPr>
          <a:xfrm>
            <a:off x="8201838" y="24003000"/>
            <a:ext cx="4839891" cy="954107"/>
          </a:xfrm>
          <a:prstGeom prst="rect">
            <a:avLst/>
          </a:prstGeom>
          <a:noFill/>
        </p:spPr>
        <p:txBody>
          <a:bodyPr wrap="square" rtlCol="0">
            <a:spAutoFit/>
          </a:bodyPr>
          <a:lstStyle/>
          <a:p>
            <a:pPr algn="r"/>
            <a:r>
              <a:rPr lang="en-US" sz="2800" b="1" dirty="0">
                <a:latin typeface="Arial" pitchFamily="34" charset="0"/>
                <a:cs typeface="Arial" pitchFamily="34" charset="0"/>
              </a:rPr>
              <a:t>m</a:t>
            </a:r>
            <a:r>
              <a:rPr lang="en-US" sz="2800" b="1" dirty="0" smtClean="0">
                <a:latin typeface="Arial" pitchFamily="34" charset="0"/>
                <a:cs typeface="Arial" pitchFamily="34" charset="0"/>
              </a:rPr>
              <a:t>ulti-species alignments and conservation</a:t>
            </a:r>
            <a:endParaRPr lang="en-US" sz="2800" b="1" dirty="0">
              <a:latin typeface="Arial" pitchFamily="34" charset="0"/>
              <a:cs typeface="Arial" pitchFamily="34" charset="0"/>
            </a:endParaRPr>
          </a:p>
        </p:txBody>
      </p:sp>
      <p:sp>
        <p:nvSpPr>
          <p:cNvPr id="86" name="TextBox 85"/>
          <p:cNvSpPr txBox="1"/>
          <p:nvPr/>
        </p:nvSpPr>
        <p:spPr>
          <a:xfrm>
            <a:off x="8049438" y="24957107"/>
            <a:ext cx="4992291" cy="523220"/>
          </a:xfrm>
          <a:prstGeom prst="rect">
            <a:avLst/>
          </a:prstGeom>
          <a:noFill/>
        </p:spPr>
        <p:txBody>
          <a:bodyPr wrap="square" rtlCol="0">
            <a:spAutoFit/>
          </a:bodyPr>
          <a:lstStyle/>
          <a:p>
            <a:pPr algn="r"/>
            <a:r>
              <a:rPr lang="en-US" sz="2800" b="1" dirty="0">
                <a:latin typeface="Arial" pitchFamily="34" charset="0"/>
                <a:cs typeface="Arial" pitchFamily="34" charset="0"/>
              </a:rPr>
              <a:t>c</a:t>
            </a:r>
            <a:r>
              <a:rPr lang="en-US" sz="2800" b="1" dirty="0" smtClean="0">
                <a:latin typeface="Arial" pitchFamily="34" charset="0"/>
                <a:cs typeface="Arial" pitchFamily="34" charset="0"/>
              </a:rPr>
              <a:t>ommon short variants</a:t>
            </a:r>
            <a:endParaRPr lang="en-US" sz="2800" b="1" dirty="0">
              <a:latin typeface="Arial" pitchFamily="34" charset="0"/>
              <a:cs typeface="Arial" pitchFamily="34" charset="0"/>
            </a:endParaRPr>
          </a:p>
        </p:txBody>
      </p:sp>
      <p:sp>
        <p:nvSpPr>
          <p:cNvPr id="87" name="TextBox 86"/>
          <p:cNvSpPr txBox="1"/>
          <p:nvPr/>
        </p:nvSpPr>
        <p:spPr>
          <a:xfrm>
            <a:off x="8659038" y="29186112"/>
            <a:ext cx="4382691" cy="1384995"/>
          </a:xfrm>
          <a:prstGeom prst="rect">
            <a:avLst/>
          </a:prstGeom>
          <a:noFill/>
        </p:spPr>
        <p:txBody>
          <a:bodyPr wrap="square" rtlCol="0">
            <a:spAutoFit/>
          </a:bodyPr>
          <a:lstStyle/>
          <a:p>
            <a:pPr algn="r"/>
            <a:r>
              <a:rPr lang="en-US" sz="2800" b="1" dirty="0">
                <a:latin typeface="Arial" pitchFamily="34" charset="0"/>
                <a:cs typeface="Arial" pitchFamily="34" charset="0"/>
              </a:rPr>
              <a:t>c</a:t>
            </a:r>
            <a:r>
              <a:rPr lang="en-US" sz="2800" b="1" dirty="0" smtClean="0">
                <a:latin typeface="Arial" pitchFamily="34" charset="0"/>
                <a:cs typeface="Arial" pitchFamily="34" charset="0"/>
              </a:rPr>
              <a:t>ustom track:</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VCF genotypes from</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1000 Genomes Project</a:t>
            </a:r>
            <a:endParaRPr lang="en-US" sz="2800" b="1" dirty="0">
              <a:latin typeface="Arial" pitchFamily="34" charset="0"/>
              <a:cs typeface="Arial" pitchFamily="34" charset="0"/>
            </a:endParaRPr>
          </a:p>
        </p:txBody>
      </p:sp>
      <p:sp>
        <p:nvSpPr>
          <p:cNvPr id="88" name="TextBox 87"/>
          <p:cNvSpPr txBox="1"/>
          <p:nvPr/>
        </p:nvSpPr>
        <p:spPr>
          <a:xfrm>
            <a:off x="9441063" y="32104009"/>
            <a:ext cx="3600666" cy="954107"/>
          </a:xfrm>
          <a:prstGeom prst="rect">
            <a:avLst/>
          </a:prstGeom>
          <a:noFill/>
        </p:spPr>
        <p:txBody>
          <a:bodyPr wrap="square" rtlCol="0">
            <a:spAutoFit/>
          </a:bodyPr>
          <a:lstStyle/>
          <a:p>
            <a:pPr algn="r"/>
            <a:r>
              <a:rPr lang="en-US" sz="2800" b="1" dirty="0" smtClean="0">
                <a:latin typeface="Arial" pitchFamily="34" charset="0"/>
                <a:cs typeface="Arial" pitchFamily="34" charset="0"/>
              </a:rPr>
              <a:t>SNP highlighted from search</a:t>
            </a:r>
            <a:endParaRPr lang="en-US" sz="2800" b="1" dirty="0">
              <a:latin typeface="Arial" pitchFamily="34" charset="0"/>
              <a:cs typeface="Arial" pitchFamily="34" charset="0"/>
            </a:endParaRPr>
          </a:p>
        </p:txBody>
      </p:sp>
      <p:sp>
        <p:nvSpPr>
          <p:cNvPr id="89" name="TextBox 88"/>
          <p:cNvSpPr txBox="1"/>
          <p:nvPr/>
        </p:nvSpPr>
        <p:spPr>
          <a:xfrm>
            <a:off x="8983512" y="41289307"/>
            <a:ext cx="4058217" cy="1384995"/>
          </a:xfrm>
          <a:prstGeom prst="rect">
            <a:avLst/>
          </a:prstGeom>
          <a:noFill/>
        </p:spPr>
        <p:txBody>
          <a:bodyPr wrap="square" rtlCol="0">
            <a:spAutoFit/>
          </a:bodyPr>
          <a:lstStyle/>
          <a:p>
            <a:pPr algn="r"/>
            <a:r>
              <a:rPr lang="en-US" sz="2800" b="1" dirty="0">
                <a:latin typeface="Arial" pitchFamily="34" charset="0"/>
                <a:cs typeface="Arial" pitchFamily="34" charset="0"/>
              </a:rPr>
              <a:t>c</a:t>
            </a:r>
            <a:r>
              <a:rPr lang="en-US" sz="2800" b="1" dirty="0" smtClean="0">
                <a:latin typeface="Arial" pitchFamily="34" charset="0"/>
                <a:cs typeface="Arial" pitchFamily="34" charset="0"/>
              </a:rPr>
              <a:t>ustom track:</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VCF genotypes from</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1000 Genomes Project</a:t>
            </a:r>
            <a:endParaRPr lang="en-US" sz="2800" b="1" dirty="0">
              <a:latin typeface="Arial" pitchFamily="34" charset="0"/>
              <a:cs typeface="Arial" pitchFamily="34" charset="0"/>
            </a:endParaRPr>
          </a:p>
        </p:txBody>
      </p:sp>
      <p:sp>
        <p:nvSpPr>
          <p:cNvPr id="90" name="TextBox 89"/>
          <p:cNvSpPr txBox="1"/>
          <p:nvPr/>
        </p:nvSpPr>
        <p:spPr>
          <a:xfrm>
            <a:off x="8469866" y="38075667"/>
            <a:ext cx="4571863" cy="1384995"/>
          </a:xfrm>
          <a:prstGeom prst="rect">
            <a:avLst/>
          </a:prstGeom>
          <a:noFill/>
        </p:spPr>
        <p:txBody>
          <a:bodyPr wrap="square" rtlCol="0">
            <a:spAutoFit/>
          </a:bodyPr>
          <a:lstStyle/>
          <a:p>
            <a:pPr algn="r"/>
            <a:r>
              <a:rPr lang="en-US" sz="2800" b="1" dirty="0">
                <a:latin typeface="Arial" pitchFamily="34" charset="0"/>
                <a:cs typeface="Arial" pitchFamily="34" charset="0"/>
              </a:rPr>
              <a:t>c</a:t>
            </a:r>
            <a:r>
              <a:rPr lang="en-US" sz="2800" b="1" dirty="0" smtClean="0">
                <a:latin typeface="Arial" pitchFamily="34" charset="0"/>
                <a:cs typeface="Arial" pitchFamily="34" charset="0"/>
              </a:rPr>
              <a:t>ustom tracks: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BAM alignments from</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1000 Genomes Project</a:t>
            </a:r>
            <a:endParaRPr lang="en-US" sz="2800" b="1" dirty="0">
              <a:latin typeface="Arial" pitchFamily="34" charset="0"/>
              <a:cs typeface="Arial" pitchFamily="34" charset="0"/>
            </a:endParaRPr>
          </a:p>
        </p:txBody>
      </p:sp>
      <p:sp>
        <p:nvSpPr>
          <p:cNvPr id="91" name="TextBox 90"/>
          <p:cNvSpPr txBox="1"/>
          <p:nvPr/>
        </p:nvSpPr>
        <p:spPr>
          <a:xfrm>
            <a:off x="482836" y="5504907"/>
            <a:ext cx="7488656" cy="6124754"/>
          </a:xfrm>
          <a:prstGeom prst="rect">
            <a:avLst/>
          </a:prstGeom>
          <a:noFill/>
        </p:spPr>
        <p:txBody>
          <a:bodyPr wrap="square" rtlCol="0">
            <a:spAutoFit/>
          </a:bodyPr>
          <a:lstStyle/>
          <a:p>
            <a:r>
              <a:rPr lang="en-US" sz="2800" dirty="0" smtClean="0">
                <a:latin typeface="Arial" pitchFamily="34" charset="0"/>
                <a:cs typeface="Arial" pitchFamily="34" charset="0"/>
              </a:rPr>
              <a:t>The UCSC Genome Browser can display genomic data at any resolution from an entire chromosome down to a single base. Here is a bird’s-eye view of human chromosome 6, featuring several phenotype and variation data tracks.</a:t>
            </a:r>
          </a:p>
          <a:p>
            <a:endParaRPr lang="en-US" sz="2800" dirty="0">
              <a:latin typeface="Arial" pitchFamily="34" charset="0"/>
              <a:cs typeface="Arial" pitchFamily="34" charset="0"/>
            </a:endParaRPr>
          </a:p>
          <a:p>
            <a:r>
              <a:rPr lang="en-US" sz="2800" dirty="0" smtClean="0">
                <a:latin typeface="Arial" pitchFamily="34" charset="0"/>
                <a:cs typeface="Arial" pitchFamily="34" charset="0"/>
              </a:rPr>
              <a:t>In addition, a small “custom track” has been uploaded (see “Custom Tracks”, right) </a:t>
            </a:r>
            <a:r>
              <a:rPr lang="en-US" sz="2800" dirty="0">
                <a:latin typeface="Arial" pitchFamily="34" charset="0"/>
                <a:cs typeface="Arial" pitchFamily="34" charset="0"/>
              </a:rPr>
              <a:t>for illustrative </a:t>
            </a:r>
            <a:r>
              <a:rPr lang="en-US" sz="2800" dirty="0" smtClean="0">
                <a:latin typeface="Arial" pitchFamily="34" charset="0"/>
                <a:cs typeface="Arial" pitchFamily="34" charset="0"/>
              </a:rPr>
              <a:t>purposes: several deletions from a fictional patient are displayed in purple, for comparison against known chromosomal abnormalities and regions associated with disease.</a:t>
            </a:r>
            <a:endParaRPr lang="en-US" sz="2800" dirty="0">
              <a:latin typeface="Arial" pitchFamily="34" charset="0"/>
              <a:cs typeface="Arial" pitchFamily="34" charset="0"/>
            </a:endParaRPr>
          </a:p>
        </p:txBody>
      </p:sp>
      <p:sp>
        <p:nvSpPr>
          <p:cNvPr id="92" name="TextBox 91"/>
          <p:cNvSpPr txBox="1"/>
          <p:nvPr/>
        </p:nvSpPr>
        <p:spPr>
          <a:xfrm>
            <a:off x="482836" y="14693111"/>
            <a:ext cx="7488656" cy="3970318"/>
          </a:xfrm>
          <a:prstGeom prst="rect">
            <a:avLst/>
          </a:prstGeom>
          <a:noFill/>
        </p:spPr>
        <p:txBody>
          <a:bodyPr wrap="square" rtlCol="0">
            <a:spAutoFit/>
          </a:bodyPr>
          <a:lstStyle/>
          <a:p>
            <a:r>
              <a:rPr lang="en-US" sz="2800" dirty="0" smtClean="0">
                <a:latin typeface="Arial" pitchFamily="34" charset="0"/>
                <a:cs typeface="Arial" pitchFamily="34" charset="0"/>
              </a:rPr>
              <a:t>In this 10 million base region of chromosome 6, we can expand some of our tracks to see more details about their annotations. Hovering the mouse/pointer over items in some tracks provides a pop-up with more information. For example, chromosomal abnormalities in the DECIPHER track are labeled by patient number, and the pop-up displays patient phenotypes.</a:t>
            </a:r>
            <a:endParaRPr lang="en-US" sz="2800" dirty="0">
              <a:latin typeface="Arial" pitchFamily="34" charset="0"/>
              <a:cs typeface="Arial" pitchFamily="34" charset="0"/>
            </a:endParaRPr>
          </a:p>
        </p:txBody>
      </p:sp>
      <p:sp>
        <p:nvSpPr>
          <p:cNvPr id="93" name="TextBox 92"/>
          <p:cNvSpPr txBox="1"/>
          <p:nvPr/>
        </p:nvSpPr>
        <p:spPr>
          <a:xfrm>
            <a:off x="482836" y="21546670"/>
            <a:ext cx="7488656" cy="3108543"/>
          </a:xfrm>
          <a:prstGeom prst="rect">
            <a:avLst/>
          </a:prstGeom>
          <a:noFill/>
        </p:spPr>
        <p:txBody>
          <a:bodyPr wrap="square" rtlCol="0">
            <a:spAutoFit/>
          </a:bodyPr>
          <a:lstStyle/>
          <a:p>
            <a:r>
              <a:rPr lang="en-US" sz="2800" dirty="0" smtClean="0">
                <a:latin typeface="Arial" pitchFamily="34" charset="0"/>
                <a:cs typeface="Arial" pitchFamily="34" charset="0"/>
              </a:rPr>
              <a:t>Zooming in further to view two gene clusters (TAARs, VNNs) in the neighborhood of our smaller fictional deletion, we can observe transcription levels and histone modifications identified by the ENCODE project, and cross-species nucleotide-level alignments used to infer conservation. </a:t>
            </a:r>
            <a:endParaRPr lang="en-US" sz="2800" dirty="0">
              <a:latin typeface="Arial" pitchFamily="34" charset="0"/>
              <a:cs typeface="Arial" pitchFamily="34" charset="0"/>
            </a:endParaRPr>
          </a:p>
        </p:txBody>
      </p:sp>
      <p:sp>
        <p:nvSpPr>
          <p:cNvPr id="94" name="TextBox 93"/>
          <p:cNvSpPr txBox="1"/>
          <p:nvPr/>
        </p:nvSpPr>
        <p:spPr>
          <a:xfrm>
            <a:off x="482836" y="28995466"/>
            <a:ext cx="7488656" cy="3108543"/>
          </a:xfrm>
          <a:prstGeom prst="rect">
            <a:avLst/>
          </a:prstGeom>
          <a:noFill/>
        </p:spPr>
        <p:txBody>
          <a:bodyPr wrap="square" rtlCol="0">
            <a:spAutoFit/>
          </a:bodyPr>
          <a:lstStyle/>
          <a:p>
            <a:r>
              <a:rPr lang="en-US" sz="2800" dirty="0" smtClean="0">
                <a:latin typeface="Arial" pitchFamily="34" charset="0"/>
                <a:cs typeface="Arial" pitchFamily="34" charset="0"/>
              </a:rPr>
              <a:t>Searching for a SNP such as rs2549009 (which partially predicts transcriptional activity of IRF1, possibly in conjunction with an unidentified variant</a:t>
            </a:r>
            <a:r>
              <a:rPr lang="en-US" sz="2800" baseline="30000" dirty="0" smtClean="0">
                <a:latin typeface="Arial" pitchFamily="34" charset="0"/>
                <a:cs typeface="Arial" pitchFamily="34" charset="0"/>
              </a:rPr>
              <a:t>*</a:t>
            </a:r>
            <a:r>
              <a:rPr lang="en-US" sz="2800" dirty="0" smtClean="0">
                <a:latin typeface="Arial" pitchFamily="34" charset="0"/>
                <a:cs typeface="Arial" pitchFamily="34" charset="0"/>
              </a:rPr>
              <a:t>) causes the SNP ID to be highlighted; here, we can compare phased genotypes observed in 1,094 samples by the 1000 Genomes Project.</a:t>
            </a:r>
            <a:endParaRPr lang="en-US" sz="2800" baseline="30000" dirty="0">
              <a:latin typeface="Arial" pitchFamily="34" charset="0"/>
              <a:cs typeface="Arial" pitchFamily="34" charset="0"/>
            </a:endParaRPr>
          </a:p>
        </p:txBody>
      </p:sp>
      <p:sp>
        <p:nvSpPr>
          <p:cNvPr id="95" name="TextBox 94"/>
          <p:cNvSpPr txBox="1"/>
          <p:nvPr/>
        </p:nvSpPr>
        <p:spPr>
          <a:xfrm>
            <a:off x="512344" y="35585400"/>
            <a:ext cx="7488656" cy="523220"/>
          </a:xfrm>
          <a:prstGeom prst="rect">
            <a:avLst/>
          </a:prstGeom>
          <a:noFill/>
        </p:spPr>
        <p:txBody>
          <a:bodyPr wrap="square" rtlCol="0">
            <a:spAutoFit/>
          </a:bodyPr>
          <a:lstStyle/>
          <a:p>
            <a:endParaRPr lang="en-US" sz="2800" dirty="0">
              <a:latin typeface="Arial" pitchFamily="34" charset="0"/>
              <a:cs typeface="Arial" pitchFamily="34" charset="0"/>
            </a:endParaRPr>
          </a:p>
        </p:txBody>
      </p:sp>
      <p:sp>
        <p:nvSpPr>
          <p:cNvPr id="101" name="TextBox 100"/>
          <p:cNvSpPr txBox="1"/>
          <p:nvPr/>
        </p:nvSpPr>
        <p:spPr>
          <a:xfrm>
            <a:off x="482836" y="32190435"/>
            <a:ext cx="8467725" cy="923330"/>
          </a:xfrm>
          <a:prstGeom prst="rect">
            <a:avLst/>
          </a:prstGeom>
          <a:noFill/>
        </p:spPr>
        <p:txBody>
          <a:bodyPr wrap="square" rtlCol="0">
            <a:spAutoFit/>
          </a:bodyPr>
          <a:lstStyle/>
          <a:p>
            <a:r>
              <a:rPr lang="en-US" sz="1800" baseline="30000" dirty="0">
                <a:latin typeface="Arial" pitchFamily="34" charset="0"/>
                <a:cs typeface="Arial" pitchFamily="34" charset="0"/>
              </a:rPr>
              <a:t>*</a:t>
            </a:r>
            <a:r>
              <a:rPr lang="en-US" sz="1800" dirty="0" smtClean="0">
                <a:latin typeface="Arial" pitchFamily="34" charset="0"/>
                <a:cs typeface="Arial" pitchFamily="34" charset="0"/>
              </a:rPr>
              <a:t> Functional </a:t>
            </a:r>
            <a:r>
              <a:rPr lang="en-US" sz="1800" dirty="0">
                <a:latin typeface="Arial" pitchFamily="34" charset="0"/>
                <a:cs typeface="Arial" pitchFamily="34" charset="0"/>
              </a:rPr>
              <a:t>relevance of the IRF-1 promoter polymorphism rs2549009 on transcriptional activity in a native genomic environment.</a:t>
            </a:r>
          </a:p>
          <a:p>
            <a:r>
              <a:rPr lang="en-US" sz="1800" dirty="0">
                <a:latin typeface="Arial" pitchFamily="34" charset="0"/>
                <a:cs typeface="Arial" pitchFamily="34" charset="0"/>
              </a:rPr>
              <a:t>Mertens J, Ramadori G, Mihm S</a:t>
            </a:r>
            <a:r>
              <a:rPr lang="en-US" sz="1800" dirty="0" smtClean="0">
                <a:latin typeface="Arial" pitchFamily="34" charset="0"/>
                <a:cs typeface="Arial" pitchFamily="34" charset="0"/>
              </a:rPr>
              <a:t>. </a:t>
            </a:r>
            <a:r>
              <a:rPr lang="en-US" sz="1800" dirty="0">
                <a:latin typeface="Arial" pitchFamily="34" charset="0"/>
                <a:cs typeface="Arial" pitchFamily="34" charset="0"/>
              </a:rPr>
              <a:t>Hum Mol Genet. 2010 Dec 1;19(23):4587-94.</a:t>
            </a:r>
          </a:p>
        </p:txBody>
      </p:sp>
      <p:sp>
        <p:nvSpPr>
          <p:cNvPr id="102" name="TextBox 101"/>
          <p:cNvSpPr txBox="1"/>
          <p:nvPr/>
        </p:nvSpPr>
        <p:spPr>
          <a:xfrm>
            <a:off x="482836" y="35585121"/>
            <a:ext cx="7488656" cy="7417415"/>
          </a:xfrm>
          <a:prstGeom prst="rect">
            <a:avLst/>
          </a:prstGeom>
          <a:noFill/>
        </p:spPr>
        <p:txBody>
          <a:bodyPr wrap="square" rtlCol="0">
            <a:spAutoFit/>
          </a:bodyPr>
          <a:lstStyle/>
          <a:p>
            <a:r>
              <a:rPr lang="en-US" sz="2800" dirty="0" smtClean="0">
                <a:latin typeface="Arial" pitchFamily="34" charset="0"/>
                <a:cs typeface="Arial" pitchFamily="34" charset="0"/>
              </a:rPr>
              <a:t>Next-generation sequencing reads that have been aligned to the genome can be colored in several ways: gray scale alignment quality (1000 Genomes Illumina data, right), gray scale base qualities (1000 Genomes 454 data, right), or red/blue by strand (e.g. for RNA-seq reads, not shown).</a:t>
            </a:r>
          </a:p>
          <a:p>
            <a:endParaRPr lang="en-US" sz="2800" dirty="0">
              <a:latin typeface="Arial" pitchFamily="34" charset="0"/>
              <a:cs typeface="Arial" pitchFamily="34" charset="0"/>
            </a:endParaRPr>
          </a:p>
          <a:p>
            <a:r>
              <a:rPr lang="en-US" sz="2800" dirty="0" smtClean="0">
                <a:latin typeface="Arial" pitchFamily="34" charset="0"/>
                <a:cs typeface="Arial" pitchFamily="34" charset="0"/>
              </a:rPr>
              <a:t>When viewing a sufficiently small region, the reference genome bases are displayed at the top of the image; on aligned reads, bases that differ from the reference genome are highlighted.  At right is an example of an apparent homozygous non-reference allele in 1000 Genomes Project’s high-coverage sequencing of NA12878, also represented in the phased genotypes below.</a:t>
            </a:r>
          </a:p>
        </p:txBody>
      </p:sp>
      <p:sp>
        <p:nvSpPr>
          <p:cNvPr id="104" name="TextBox 103"/>
          <p:cNvSpPr txBox="1"/>
          <p:nvPr/>
        </p:nvSpPr>
        <p:spPr>
          <a:xfrm>
            <a:off x="26120390" y="14116621"/>
            <a:ext cx="11500149" cy="3785652"/>
          </a:xfrm>
          <a:prstGeom prst="rect">
            <a:avLst/>
          </a:prstGeom>
          <a:noFill/>
        </p:spPr>
        <p:txBody>
          <a:bodyPr wrap="square" rtlCol="0">
            <a:spAutoFit/>
          </a:bodyPr>
          <a:lstStyle/>
          <a:p>
            <a:r>
              <a:rPr lang="en-US" sz="2800" dirty="0">
                <a:latin typeface="Arial" pitchFamily="34" charset="0"/>
                <a:cs typeface="Arial" pitchFamily="34" charset="0"/>
              </a:rPr>
              <a:t>Data Hubs are web-accessible directories of genomic data </a:t>
            </a:r>
            <a:r>
              <a:rPr lang="en-US" sz="2800" dirty="0" smtClean="0">
                <a:latin typeface="Arial" pitchFamily="34" charset="0"/>
                <a:cs typeface="Arial" pitchFamily="34" charset="0"/>
              </a:rPr>
              <a:t>files that </a:t>
            </a:r>
            <a:r>
              <a:rPr lang="en-US" sz="2800" dirty="0">
                <a:latin typeface="Arial" pitchFamily="34" charset="0"/>
                <a:cs typeface="Arial" pitchFamily="34" charset="0"/>
              </a:rPr>
              <a:t>can be viewed on </a:t>
            </a:r>
            <a:r>
              <a:rPr lang="en-US" sz="2800" dirty="0" smtClean="0">
                <a:latin typeface="Arial" pitchFamily="34" charset="0"/>
                <a:cs typeface="Arial" pitchFamily="34" charset="0"/>
              </a:rPr>
              <a:t>the Genome </a:t>
            </a:r>
            <a:r>
              <a:rPr lang="en-US" sz="2800" dirty="0">
                <a:latin typeface="Arial" pitchFamily="34" charset="0"/>
                <a:cs typeface="Arial" pitchFamily="34" charset="0"/>
              </a:rPr>
              <a:t>Browser alongside the native annotation </a:t>
            </a:r>
            <a:r>
              <a:rPr lang="en-US" sz="2800" dirty="0" smtClean="0">
                <a:latin typeface="Arial" pitchFamily="34" charset="0"/>
                <a:cs typeface="Arial" pitchFamily="34" charset="0"/>
              </a:rPr>
              <a:t>tracks</a:t>
            </a:r>
            <a:r>
              <a:rPr lang="en-US" sz="2800" dirty="0">
                <a:latin typeface="Arial" pitchFamily="34" charset="0"/>
                <a:cs typeface="Arial" pitchFamily="34" charset="0"/>
              </a:rPr>
              <a:t>. Creating a Data Hub allows a project’s tracks to be organized into composite and super-tracks, so that collections of tracks that share an attribute such as cell line or </a:t>
            </a:r>
            <a:r>
              <a:rPr lang="en-US" sz="2800" dirty="0" err="1">
                <a:latin typeface="Arial" pitchFamily="34" charset="0"/>
                <a:cs typeface="Arial" pitchFamily="34" charset="0"/>
              </a:rPr>
              <a:t>ChIP</a:t>
            </a:r>
            <a:r>
              <a:rPr lang="en-US" sz="2800" dirty="0">
                <a:latin typeface="Arial" pitchFamily="34" charset="0"/>
                <a:cs typeface="Arial" pitchFamily="34" charset="0"/>
              </a:rPr>
              <a:t> factor can be selected and configured as a </a:t>
            </a:r>
            <a:r>
              <a:rPr lang="en-US" sz="2800" dirty="0" smtClean="0">
                <a:latin typeface="Arial" pitchFamily="34" charset="0"/>
                <a:cs typeface="Arial" pitchFamily="34" charset="0"/>
              </a:rPr>
              <a:t>group.</a:t>
            </a:r>
          </a:p>
          <a:p>
            <a:endParaRPr lang="en-US" sz="1000" dirty="0" smtClean="0">
              <a:latin typeface="Arial" pitchFamily="34" charset="0"/>
              <a:cs typeface="Arial" pitchFamily="34" charset="0"/>
            </a:endParaRPr>
          </a:p>
          <a:p>
            <a:r>
              <a:rPr lang="en-US" sz="2800" dirty="0" smtClean="0">
                <a:latin typeface="Arial" pitchFamily="34" charset="0"/>
                <a:cs typeface="Arial" pitchFamily="34" charset="0"/>
              </a:rPr>
              <a:t>Data hubs can be public (listed in the Genome Browser) or unlisted (users must paste in the URL of the data hub).</a:t>
            </a:r>
            <a:endParaRPr lang="en-US" sz="2800" dirty="0">
              <a:latin typeface="Arial" pitchFamily="34" charset="0"/>
              <a:cs typeface="Arial" pitchFamily="34" charset="0"/>
            </a:endParaRPr>
          </a:p>
        </p:txBody>
      </p:sp>
      <p:pic>
        <p:nvPicPr>
          <p:cNvPr id="107" name="Picture 10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50141" y="33761363"/>
            <a:ext cx="2667000" cy="2667000"/>
          </a:xfrm>
          <a:prstGeom prst="rect">
            <a:avLst/>
          </a:prstGeom>
        </p:spPr>
      </p:pic>
      <p:sp>
        <p:nvSpPr>
          <p:cNvPr id="108" name="Text Box 130"/>
          <p:cNvSpPr txBox="1">
            <a:spLocks noChangeArrowheads="1"/>
          </p:cNvSpPr>
          <p:nvPr/>
        </p:nvSpPr>
        <p:spPr bwMode="auto">
          <a:xfrm>
            <a:off x="35138231" y="36440001"/>
            <a:ext cx="2895600" cy="23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lgn="ctr">
              <a:spcBef>
                <a:spcPct val="50000"/>
              </a:spcBef>
            </a:pPr>
            <a:r>
              <a:rPr lang="en-US" sz="1000" dirty="0" smtClean="0"/>
              <a:t>http://genomewiki.ucsc.edu/index.php/HGV2011</a:t>
            </a:r>
            <a:endParaRPr lang="en-US" sz="1000" dirty="0"/>
          </a:p>
        </p:txBody>
      </p:sp>
      <p:pic>
        <p:nvPicPr>
          <p:cNvPr id="109" name="Picture 10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02337" y="22793075"/>
            <a:ext cx="6038850" cy="3724275"/>
          </a:xfrm>
          <a:prstGeom prst="rect">
            <a:avLst/>
          </a:prstGeom>
        </p:spPr>
      </p:pic>
      <p:pic>
        <p:nvPicPr>
          <p:cNvPr id="110" name="Picture 10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3068" y="19591954"/>
            <a:ext cx="12192000" cy="7286625"/>
          </a:xfrm>
          <a:prstGeom prst="rect">
            <a:avLst/>
          </a:prstGeom>
        </p:spPr>
      </p:pic>
      <p:pic>
        <p:nvPicPr>
          <p:cNvPr id="113" name="Picture 1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18306" y="13262551"/>
            <a:ext cx="12201525" cy="5591175"/>
          </a:xfrm>
          <a:prstGeom prst="rect">
            <a:avLst/>
          </a:prstGeom>
        </p:spPr>
      </p:pic>
      <p:pic>
        <p:nvPicPr>
          <p:cNvPr id="115" name="Picture 1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27831" y="3010333"/>
            <a:ext cx="12182475" cy="9324975"/>
          </a:xfrm>
          <a:prstGeom prst="rect">
            <a:avLst/>
          </a:prstGeom>
        </p:spPr>
      </p:pic>
      <p:pic>
        <p:nvPicPr>
          <p:cNvPr id="116" name="Picture 1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123068" y="27542042"/>
            <a:ext cx="12192000" cy="5514975"/>
          </a:xfrm>
          <a:prstGeom prst="rect">
            <a:avLst/>
          </a:prstGeom>
        </p:spPr>
      </p:pic>
      <p:pic>
        <p:nvPicPr>
          <p:cNvPr id="119" name="Picture 1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18306" y="33652077"/>
            <a:ext cx="12201525" cy="9763125"/>
          </a:xfrm>
          <a:prstGeom prst="rect">
            <a:avLst/>
          </a:prstGeom>
        </p:spPr>
      </p:pic>
    </p:spTree>
    <p:extLst>
      <p:ext uri="{BB962C8B-B14F-4D97-AF65-F5344CB8AC3E}">
        <p14:creationId xmlns:p14="http://schemas.microsoft.com/office/powerpoint/2010/main" val="4105995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3717</TotalTime>
  <Words>1101</Words>
  <Application>Microsoft Office PowerPoint</Application>
  <PresentationFormat>Custom</PresentationFormat>
  <Paragraphs>72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Acrobat Document</vt:lpstr>
      <vt:lpstr>PowerPoint Presentation</vt:lpstr>
    </vt:vector>
  </TitlesOfParts>
  <Company>SoE, UCSC</Company>
  <LinksUpToDate>false</LinksUpToDate>
  <SharedDoc>false</SharedDoc>
  <HyperlinkBase>http://genomewiki.ucsc.edu/index.php/HGV2011</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UCSC Genome Browser - HGV2011</dc:title>
  <dc:creator>Angie Hinrichs</dc:creator>
  <cp:lastModifiedBy>Angie Hinrichs</cp:lastModifiedBy>
  <cp:revision>141</cp:revision>
  <dcterms:created xsi:type="dcterms:W3CDTF">2011-09-02T22:08:12Z</dcterms:created>
  <dcterms:modified xsi:type="dcterms:W3CDTF">2011-09-07T05:49:03Z</dcterms:modified>
</cp:coreProperties>
</file>