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8"/>
  </p:notesMasterIdLst>
  <p:sldIdLst>
    <p:sldId id="274" r:id="rId2"/>
    <p:sldId id="348" r:id="rId3"/>
    <p:sldId id="354" r:id="rId4"/>
    <p:sldId id="369" r:id="rId5"/>
    <p:sldId id="357" r:id="rId6"/>
    <p:sldId id="358" r:id="rId7"/>
    <p:sldId id="367" r:id="rId8"/>
    <p:sldId id="368" r:id="rId9"/>
    <p:sldId id="360" r:id="rId10"/>
    <p:sldId id="361" r:id="rId11"/>
    <p:sldId id="364" r:id="rId12"/>
    <p:sldId id="362" r:id="rId13"/>
    <p:sldId id="374" r:id="rId14"/>
    <p:sldId id="373" r:id="rId15"/>
    <p:sldId id="375" r:id="rId16"/>
    <p:sldId id="370" r:id="rId17"/>
    <p:sldId id="371" r:id="rId18"/>
    <p:sldId id="365" r:id="rId19"/>
    <p:sldId id="378" r:id="rId20"/>
    <p:sldId id="379" r:id="rId21"/>
    <p:sldId id="376" r:id="rId22"/>
    <p:sldId id="377" r:id="rId23"/>
    <p:sldId id="366" r:id="rId24"/>
    <p:sldId id="380" r:id="rId25"/>
    <p:sldId id="381" r:id="rId26"/>
    <p:sldId id="356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Verdana" pitchFamily="34" charset="0"/>
        <a:ea typeface="ヒラギノ角ゴ ProN W3" charset="-128"/>
        <a:cs typeface="+mn-cs"/>
        <a:sym typeface="Verdana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Verdana" pitchFamily="34" charset="0"/>
        <a:ea typeface="ヒラギノ角ゴ ProN W3" charset="-128"/>
        <a:cs typeface="+mn-cs"/>
        <a:sym typeface="Verdana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Verdana" pitchFamily="34" charset="0"/>
        <a:ea typeface="ヒラギノ角ゴ ProN W3" charset="-128"/>
        <a:cs typeface="+mn-cs"/>
        <a:sym typeface="Verdana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Verdana" pitchFamily="34" charset="0"/>
        <a:ea typeface="ヒラギノ角ゴ ProN W3" charset="-128"/>
        <a:cs typeface="+mn-cs"/>
        <a:sym typeface="Verdana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Verdana" pitchFamily="34" charset="0"/>
        <a:ea typeface="ヒラギノ角ゴ ProN W3" charset="-128"/>
        <a:cs typeface="+mn-cs"/>
        <a:sym typeface="Verdana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Verdana" pitchFamily="34" charset="0"/>
        <a:ea typeface="ヒラギノ角ゴ ProN W3" charset="-128"/>
        <a:cs typeface="+mn-cs"/>
        <a:sym typeface="Verdana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Verdana" pitchFamily="34" charset="0"/>
        <a:ea typeface="ヒラギノ角ゴ ProN W3" charset="-128"/>
        <a:cs typeface="+mn-cs"/>
        <a:sym typeface="Verdana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Verdana" pitchFamily="34" charset="0"/>
        <a:ea typeface="ヒラギノ角ゴ ProN W3" charset="-128"/>
        <a:cs typeface="+mn-cs"/>
        <a:sym typeface="Verdana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Verdana" pitchFamily="34" charset="0"/>
        <a:ea typeface="ヒラギノ角ゴ ProN W3" charset="-128"/>
        <a:cs typeface="+mn-cs"/>
        <a:sym typeface="Verdan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437F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1948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26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62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0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767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767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Verdana" pitchFamily="34" charset="0"/>
              </a:defRPr>
            </a:lvl1pPr>
            <a:lvl2pPr>
              <a:defRPr sz="2800">
                <a:latin typeface="Verdana" pitchFamily="34" charset="0"/>
              </a:defRPr>
            </a:lvl2pPr>
            <a:lvl3pPr>
              <a:defRPr sz="2800">
                <a:latin typeface="Verdana" pitchFamily="34" charset="0"/>
              </a:defRPr>
            </a:lvl3pPr>
            <a:lvl4pPr>
              <a:defRPr>
                <a:latin typeface="Verdana" pitchFamily="34" charset="0"/>
              </a:defRPr>
            </a:lvl4pPr>
            <a:lvl5pPr>
              <a:defRPr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 M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BE0E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8"/>
            <a:ext cx="8229600" cy="1509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Gill Sans MT Bold" charset="0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Gill Sans MT" pitchFamily="34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Gill Sans MT" pitchFamily="34" charset="0"/>
              </a:rPr>
              <a:t>Second level</a:t>
            </a:r>
          </a:p>
          <a:p>
            <a:pPr lvl="2"/>
            <a:r>
              <a:rPr lang="en-US" dirty="0" smtClean="0">
                <a:sym typeface="Gill Sans MT" pitchFamily="34" charset="0"/>
              </a:rPr>
              <a:t>Third level</a:t>
            </a:r>
          </a:p>
          <a:p>
            <a:pPr lvl="3"/>
            <a:r>
              <a:rPr lang="en-US" dirty="0" smtClean="0">
                <a:sym typeface="Gill Sans MT" pitchFamily="34" charset="0"/>
              </a:rPr>
              <a:t>Fourth level</a:t>
            </a:r>
          </a:p>
          <a:p>
            <a:pPr lvl="4"/>
            <a:r>
              <a:rPr lang="en-US" dirty="0" smtClean="0">
                <a:sym typeface="Gill Sans MT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hdr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86089"/>
          </a:solidFill>
          <a:latin typeface="Verdana" pitchFamily="34" charset="0"/>
          <a:ea typeface="+mj-ea"/>
          <a:cs typeface="+mj-cs"/>
          <a:sym typeface="Gill Sans MT Bold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86089"/>
          </a:solidFill>
          <a:latin typeface="Gill Sans MT Bold" charset="0"/>
          <a:ea typeface="ヒラギノ角ゴ ProN W6" charset="-128"/>
          <a:cs typeface="ヒラギノ角ゴ ProN W6" charset="-128"/>
          <a:sym typeface="Gill Sans MT Bold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86089"/>
          </a:solidFill>
          <a:latin typeface="Gill Sans MT Bold" charset="0"/>
          <a:ea typeface="ヒラギノ角ゴ ProN W6" charset="-128"/>
          <a:cs typeface="ヒラギノ角ゴ ProN W6" charset="-128"/>
          <a:sym typeface="Gill Sans MT Bold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86089"/>
          </a:solidFill>
          <a:latin typeface="Gill Sans MT Bold" charset="0"/>
          <a:ea typeface="ヒラギノ角ゴ ProN W6" charset="-128"/>
          <a:cs typeface="ヒラギノ角ゴ ProN W6" charset="-128"/>
          <a:sym typeface="Gill Sans MT Bold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86089"/>
          </a:solidFill>
          <a:latin typeface="Gill Sans MT Bold" charset="0"/>
          <a:ea typeface="ヒラギノ角ゴ ProN W6" charset="-128"/>
          <a:cs typeface="ヒラギノ角ゴ ProN W6" charset="-128"/>
          <a:sym typeface="Gill Sans MT Bold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3200">
          <a:solidFill>
            <a:srgbClr val="386089"/>
          </a:solidFill>
          <a:latin typeface="Gill Sans MT Bold" charset="0"/>
          <a:ea typeface="ヒラギノ角ゴ ProN W6" charset="-128"/>
          <a:cs typeface="ヒラギノ角ゴ ProN W6" charset="-128"/>
          <a:sym typeface="Gill Sans MT Bold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200">
          <a:solidFill>
            <a:srgbClr val="386089"/>
          </a:solidFill>
          <a:latin typeface="Gill Sans MT Bold" charset="0"/>
          <a:ea typeface="ヒラギノ角ゴ ProN W6" charset="-128"/>
          <a:cs typeface="ヒラギノ角ゴ ProN W6" charset="-128"/>
          <a:sym typeface="Gill Sans MT Bold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200">
          <a:solidFill>
            <a:srgbClr val="386089"/>
          </a:solidFill>
          <a:latin typeface="Gill Sans MT Bold" charset="0"/>
          <a:ea typeface="ヒラギノ角ゴ ProN W6" charset="-128"/>
          <a:cs typeface="ヒラギノ角ゴ ProN W6" charset="-128"/>
          <a:sym typeface="Gill Sans MT Bold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200">
          <a:solidFill>
            <a:srgbClr val="386089"/>
          </a:solidFill>
          <a:latin typeface="Gill Sans MT Bold" charset="0"/>
          <a:ea typeface="ヒラギノ角ゴ ProN W6" charset="-128"/>
          <a:cs typeface="ヒラギノ角ゴ ProN W6" charset="-128"/>
          <a:sym typeface="Gill Sans MT Bold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Clr>
          <a:srgbClr val="35660D"/>
        </a:buClr>
        <a:buSzPct val="100000"/>
        <a:buFont typeface="Wingdings" pitchFamily="2" charset="2"/>
        <a:buChar char="Ø"/>
        <a:defRPr sz="3200">
          <a:solidFill>
            <a:srgbClr val="35660D"/>
          </a:solidFill>
          <a:latin typeface="Verdana" pitchFamily="34" charset="0"/>
          <a:ea typeface="+mn-ea"/>
          <a:cs typeface="+mn-cs"/>
          <a:sym typeface="Gill Sans MT" pitchFamily="34" charset="0"/>
        </a:defRPr>
      </a:lvl1pPr>
      <a:lvl2pPr marL="731838" indent="-285750" algn="l" rtl="0" eaLnBrk="0" fontAlgn="base" hangingPunct="0">
        <a:spcBef>
          <a:spcPts val="600"/>
        </a:spcBef>
        <a:spcAft>
          <a:spcPct val="0"/>
        </a:spcAft>
        <a:buClr>
          <a:srgbClr val="35660D"/>
        </a:buClr>
        <a:buSzPct val="75000"/>
        <a:buFont typeface="Wingdings" pitchFamily="2" charset="2"/>
        <a:buChar char="Ø"/>
        <a:defRPr sz="2800">
          <a:solidFill>
            <a:srgbClr val="35660D"/>
          </a:solidFill>
          <a:latin typeface="Verdana" pitchFamily="34" charset="0"/>
          <a:ea typeface="+mn-ea"/>
          <a:cs typeface="+mn-cs"/>
          <a:sym typeface="Gill Sans MT" pitchFamily="34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Clr>
          <a:srgbClr val="35660D"/>
        </a:buClr>
        <a:buSzPct val="75000"/>
        <a:buFont typeface="Wingdings" pitchFamily="2" charset="2"/>
        <a:buChar char="Ø"/>
        <a:defRPr sz="2800">
          <a:solidFill>
            <a:srgbClr val="35660D"/>
          </a:solidFill>
          <a:latin typeface="Verdana" pitchFamily="34" charset="0"/>
          <a:ea typeface="+mn-ea"/>
          <a:cs typeface="+mn-cs"/>
          <a:sym typeface="Gill Sans MT" pitchFamily="34" charset="0"/>
        </a:defRPr>
      </a:lvl3pPr>
      <a:lvl4pPr marL="1589088" indent="-228600" algn="l" rtl="0" eaLnBrk="0" fontAlgn="base" hangingPunct="0">
        <a:spcBef>
          <a:spcPts val="600"/>
        </a:spcBef>
        <a:spcAft>
          <a:spcPct val="0"/>
        </a:spcAft>
        <a:buClr>
          <a:srgbClr val="35660D"/>
        </a:buClr>
        <a:buSzPct val="75000"/>
        <a:buFont typeface="Wingdings" pitchFamily="2" charset="2"/>
        <a:buChar char="Ø"/>
        <a:defRPr sz="2400">
          <a:solidFill>
            <a:srgbClr val="35660D"/>
          </a:solidFill>
          <a:latin typeface="Verdana" pitchFamily="34" charset="0"/>
          <a:ea typeface="+mn-ea"/>
          <a:cs typeface="+mn-cs"/>
          <a:sym typeface="Gill Sans MT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Clr>
          <a:srgbClr val="35660D"/>
        </a:buClr>
        <a:buSzPct val="75000"/>
        <a:buFont typeface="Wingdings" pitchFamily="2" charset="2"/>
        <a:buChar char="Ø"/>
        <a:defRPr sz="2000">
          <a:solidFill>
            <a:srgbClr val="35660D"/>
          </a:solidFill>
          <a:latin typeface="Verdana" pitchFamily="34" charset="0"/>
          <a:ea typeface="+mn-ea"/>
          <a:cs typeface="+mn-cs"/>
          <a:sym typeface="Gill Sans MT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Clr>
          <a:srgbClr val="35660D"/>
        </a:buClr>
        <a:buSzPct val="75000"/>
        <a:buFont typeface="Wingdings" charset="2"/>
        <a:buChar char="Ø"/>
        <a:defRPr sz="2000">
          <a:solidFill>
            <a:srgbClr val="35660D"/>
          </a:solidFill>
          <a:latin typeface="+mn-lt"/>
          <a:ea typeface="+mn-ea"/>
          <a:cs typeface="+mn-cs"/>
          <a:sym typeface="Gill Sans MT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Clr>
          <a:srgbClr val="35660D"/>
        </a:buClr>
        <a:buSzPct val="75000"/>
        <a:buFont typeface="Wingdings" charset="2"/>
        <a:buChar char="Ø"/>
        <a:defRPr sz="2000">
          <a:solidFill>
            <a:srgbClr val="35660D"/>
          </a:solidFill>
          <a:latin typeface="+mn-lt"/>
          <a:ea typeface="+mn-ea"/>
          <a:cs typeface="+mn-cs"/>
          <a:sym typeface="Gill Sans MT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Clr>
          <a:srgbClr val="35660D"/>
        </a:buClr>
        <a:buSzPct val="75000"/>
        <a:buFont typeface="Wingdings" charset="2"/>
        <a:buChar char="Ø"/>
        <a:defRPr sz="2000">
          <a:solidFill>
            <a:srgbClr val="35660D"/>
          </a:solidFill>
          <a:latin typeface="+mn-lt"/>
          <a:ea typeface="+mn-ea"/>
          <a:cs typeface="+mn-cs"/>
          <a:sym typeface="Gill Sans MT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Clr>
          <a:srgbClr val="35660D"/>
        </a:buClr>
        <a:buSzPct val="75000"/>
        <a:buFont typeface="Wingdings" charset="2"/>
        <a:buChar char="Ø"/>
        <a:defRPr sz="2000">
          <a:solidFill>
            <a:srgbClr val="35660D"/>
          </a:solidFill>
          <a:latin typeface="+mn-lt"/>
          <a:ea typeface="+mn-ea"/>
          <a:cs typeface="+mn-cs"/>
          <a:sym typeface="Gill Sans MT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6230938"/>
            <a:ext cx="6096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500" y="3532188"/>
            <a:ext cx="8001000" cy="1358900"/>
          </a:xfrm>
        </p:spPr>
        <p:txBody>
          <a:bodyPr rIns="132080"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Genecats, April 6, 2011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Angie Hinrichs &lt;angie@soe.ucsc.edu&gt;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558800" y="560388"/>
            <a:ext cx="8026400" cy="2870200"/>
          </a:xfrm>
        </p:spPr>
        <p:txBody>
          <a:bodyPr rIns="132080"/>
          <a:lstStyle/>
          <a:p>
            <a:pPr marL="382588" indent="-342900" eaLnBrk="1" hangingPunct="1">
              <a:lnSpc>
                <a:spcPct val="9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Recent work on</a:t>
            </a:r>
            <a:b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Human Variation tracks</a:t>
            </a:r>
            <a:endParaRPr lang="en-US" sz="48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pic>
        <p:nvPicPr>
          <p:cNvPr id="4101" name="Picture 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00850" y="5930900"/>
            <a:ext cx="2343150" cy="936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102" name="Line 5"/>
          <p:cNvSpPr>
            <a:spLocks noChangeShapeType="1"/>
          </p:cNvSpPr>
          <p:nvPr/>
        </p:nvSpPr>
        <p:spPr bwMode="auto">
          <a:xfrm rot="10800000">
            <a:off x="0" y="5916613"/>
            <a:ext cx="9144000" cy="3175"/>
          </a:xfrm>
          <a:prstGeom prst="line">
            <a:avLst/>
          </a:prstGeom>
          <a:noFill/>
          <a:ln w="25400">
            <a:solidFill>
              <a:srgbClr val="B6DCD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103" name="Picture 6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930900"/>
            <a:ext cx="683736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Souping</a:t>
            </a:r>
            <a:r>
              <a:rPr lang="en-US" dirty="0" smtClean="0"/>
              <a:t> up our SNPs 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info for discerning users</a:t>
            </a:r>
          </a:p>
          <a:p>
            <a:endParaRPr lang="en-US" dirty="0" smtClean="0"/>
          </a:p>
          <a:p>
            <a:r>
              <a:rPr lang="en-US" dirty="0" smtClean="0"/>
              <a:t>Categorization -&gt; subset tracks</a:t>
            </a:r>
          </a:p>
          <a:p>
            <a:endParaRPr lang="en-US" dirty="0" smtClean="0"/>
          </a:p>
          <a:p>
            <a:r>
              <a:rPr lang="en-US" dirty="0" smtClean="0"/>
              <a:t>Genome Browser: colors, filters, details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480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data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 smtClean="0"/>
              <a:t>Submitter handles</a:t>
            </a:r>
            <a:endParaRPr lang="en-US" dirty="0"/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 smtClean="0"/>
              <a:t>Allele Frequencies</a:t>
            </a:r>
            <a:endParaRPr lang="en-US" dirty="0"/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 smtClean="0"/>
              <a:t>dbSNP flags: “clinically associated” and a few others</a:t>
            </a:r>
            <a:endParaRPr lang="en-US" dirty="0"/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 smtClean="0"/>
              <a:t>Separate table of exceptions pulled into main table as </a:t>
            </a:r>
            <a:r>
              <a:rPr lang="en-US" dirty="0" err="1" smtClean="0"/>
              <a:t>mysql</a:t>
            </a:r>
            <a:r>
              <a:rPr lang="en-US" dirty="0" smtClean="0"/>
              <a:t> set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63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488"/>
            <a:ext cx="8229600" cy="1427218"/>
          </a:xfrm>
        </p:spPr>
        <p:txBody>
          <a:bodyPr/>
          <a:lstStyle/>
          <a:p>
            <a:r>
              <a:rPr lang="en-US" dirty="0" smtClean="0"/>
              <a:t>SNP subsets:</a:t>
            </a:r>
            <a:br>
              <a:rPr lang="en-US" dirty="0" smtClean="0"/>
            </a:br>
            <a:r>
              <a:rPr lang="en-US" sz="3200" dirty="0" smtClean="0"/>
              <a:t>Common, Flagged, Multi-Mapped</a:t>
            </a:r>
            <a:endParaRPr lang="en-US" sz="3200" dirty="0"/>
          </a:p>
        </p:txBody>
      </p:sp>
      <p:sp>
        <p:nvSpPr>
          <p:cNvPr id="5" name="Flowchart: Data 4"/>
          <p:cNvSpPr/>
          <p:nvPr/>
        </p:nvSpPr>
        <p:spPr bwMode="auto">
          <a:xfrm>
            <a:off x="565557" y="1517706"/>
            <a:ext cx="2414631" cy="485862"/>
          </a:xfrm>
          <a:prstGeom prst="flowChartInputOutput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rPr>
              <a:t>All SNPs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charset="0"/>
              <a:ea typeface="ヒラギノ角ゴ ProN W3" charset="-128"/>
              <a:cs typeface="ヒラギノ角ゴ ProN W3" charset="-128"/>
              <a:sym typeface="Verdana" charset="0"/>
            </a:endParaRPr>
          </a:p>
        </p:txBody>
      </p:sp>
      <p:sp>
        <p:nvSpPr>
          <p:cNvPr id="6" name="Flowchart: Decision 5"/>
          <p:cNvSpPr/>
          <p:nvPr/>
        </p:nvSpPr>
        <p:spPr bwMode="auto">
          <a:xfrm>
            <a:off x="58374" y="2344846"/>
            <a:ext cx="3428999" cy="1130171"/>
          </a:xfrm>
          <a:prstGeom prst="flowChartDecision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rPr>
              <a:t>Uniquely mapped?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charset="0"/>
              <a:ea typeface="ヒラギノ角ゴ ProN W3" charset="-128"/>
              <a:cs typeface="ヒラギノ角ゴ ProN W3" charset="-128"/>
              <a:sym typeface="Verdana" charset="0"/>
            </a:endParaRPr>
          </a:p>
        </p:txBody>
      </p:sp>
      <p:cxnSp>
        <p:nvCxnSpPr>
          <p:cNvPr id="14" name="Straight Arrow Connector 13"/>
          <p:cNvCxnSpPr>
            <a:stCxn id="5" idx="4"/>
          </p:cNvCxnSpPr>
          <p:nvPr/>
        </p:nvCxnSpPr>
        <p:spPr bwMode="auto">
          <a:xfrm flipH="1">
            <a:off x="1772872" y="2003568"/>
            <a:ext cx="1" cy="349439"/>
          </a:xfrm>
          <a:prstGeom prst="straightConnector1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2" name="Group 51"/>
          <p:cNvGrpSpPr/>
          <p:nvPr/>
        </p:nvGrpSpPr>
        <p:grpSpPr>
          <a:xfrm>
            <a:off x="-396904" y="4999016"/>
            <a:ext cx="4360527" cy="1644716"/>
            <a:chOff x="-396904" y="4999016"/>
            <a:chExt cx="4360527" cy="1644716"/>
          </a:xfrm>
        </p:grpSpPr>
        <p:sp>
          <p:nvSpPr>
            <p:cNvPr id="11" name="Flowchart: Decision 10"/>
            <p:cNvSpPr/>
            <p:nvPr/>
          </p:nvSpPr>
          <p:spPr bwMode="auto">
            <a:xfrm>
              <a:off x="-396904" y="5410200"/>
              <a:ext cx="4360527" cy="1233532"/>
            </a:xfrm>
            <a:prstGeom prst="flowChartDecision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“Clinically Associated”?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cxnSp>
          <p:nvCxnSpPr>
            <p:cNvPr id="19" name="Straight Arrow Connector 18"/>
            <p:cNvCxnSpPr>
              <a:stCxn id="9" idx="2"/>
              <a:endCxn id="11" idx="0"/>
            </p:cNvCxnSpPr>
            <p:nvPr/>
          </p:nvCxnSpPr>
          <p:spPr bwMode="auto">
            <a:xfrm>
              <a:off x="1772874" y="4999016"/>
              <a:ext cx="10486" cy="411184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1783360" y="4999016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8374" y="3441098"/>
            <a:ext cx="3428999" cy="1557918"/>
            <a:chOff x="58374" y="3441098"/>
            <a:chExt cx="3428999" cy="1557918"/>
          </a:xfrm>
        </p:grpSpPr>
        <p:sp>
          <p:nvSpPr>
            <p:cNvPr id="9" name="Flowchart: Decision 8"/>
            <p:cNvSpPr/>
            <p:nvPr/>
          </p:nvSpPr>
          <p:spPr bwMode="auto">
            <a:xfrm>
              <a:off x="58374" y="3868845"/>
              <a:ext cx="3428999" cy="1130171"/>
            </a:xfrm>
            <a:prstGeom prst="flowChartDecision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MAF &gt;= 1%</a:t>
              </a:r>
              <a:r>
                <a:rPr kumimoji="0" lang="en-US" sz="24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 ?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cxnSp>
          <p:nvCxnSpPr>
            <p:cNvPr id="17" name="Straight Arrow Connector 16"/>
            <p:cNvCxnSpPr>
              <a:stCxn id="6" idx="2"/>
              <a:endCxn id="9" idx="0"/>
            </p:cNvCxnSpPr>
            <p:nvPr/>
          </p:nvCxnSpPr>
          <p:spPr bwMode="auto">
            <a:xfrm>
              <a:off x="1772874" y="3475017"/>
              <a:ext cx="0" cy="393828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1778117" y="3441098"/>
              <a:ext cx="936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777017" y="1550561"/>
            <a:ext cx="1299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33M</a:t>
            </a:r>
            <a:endParaRPr lang="en-US" sz="32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3487373" y="2537670"/>
            <a:ext cx="5636902" cy="661720"/>
            <a:chOff x="3487373" y="2537670"/>
            <a:chExt cx="5636902" cy="661720"/>
          </a:xfrm>
        </p:grpSpPr>
        <p:sp>
          <p:nvSpPr>
            <p:cNvPr id="8" name="Flowchart: Data 7"/>
            <p:cNvSpPr/>
            <p:nvPr/>
          </p:nvSpPr>
          <p:spPr bwMode="auto">
            <a:xfrm>
              <a:off x="4305300" y="2667000"/>
              <a:ext cx="4495800" cy="485862"/>
            </a:xfrm>
            <a:prstGeom prst="flowChartInputOutput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Mult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. SNPs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cxnSp>
          <p:nvCxnSpPr>
            <p:cNvPr id="21" name="Straight Arrow Connector 20"/>
            <p:cNvCxnSpPr>
              <a:stCxn id="6" idx="3"/>
              <a:endCxn id="8" idx="2"/>
            </p:cNvCxnSpPr>
            <p:nvPr/>
          </p:nvCxnSpPr>
          <p:spPr bwMode="auto">
            <a:xfrm flipV="1">
              <a:off x="3487373" y="2909931"/>
              <a:ext cx="1267507" cy="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3680756" y="25376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NO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303216" y="2799280"/>
              <a:ext cx="8210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3.5M</a:t>
              </a:r>
              <a:endParaRPr lang="en-US" sz="20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487373" y="4038600"/>
            <a:ext cx="5670564" cy="752126"/>
            <a:chOff x="3487373" y="4038600"/>
            <a:chExt cx="5670564" cy="752126"/>
          </a:xfrm>
        </p:grpSpPr>
        <p:sp>
          <p:nvSpPr>
            <p:cNvPr id="10" name="Flowchart: Data 9"/>
            <p:cNvSpPr/>
            <p:nvPr/>
          </p:nvSpPr>
          <p:spPr bwMode="auto">
            <a:xfrm>
              <a:off x="4305300" y="4190999"/>
              <a:ext cx="4495800" cy="485862"/>
            </a:xfrm>
            <a:prstGeom prst="flowChartInputOutput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Common SNPs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cxnSp>
          <p:nvCxnSpPr>
            <p:cNvPr id="23" name="Straight Arrow Connector 22"/>
            <p:cNvCxnSpPr>
              <a:stCxn id="9" idx="3"/>
              <a:endCxn id="10" idx="2"/>
            </p:cNvCxnSpPr>
            <p:nvPr/>
          </p:nvCxnSpPr>
          <p:spPr bwMode="auto">
            <a:xfrm flipV="1">
              <a:off x="3487373" y="4433930"/>
              <a:ext cx="1267507" cy="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3593633" y="4038600"/>
              <a:ext cx="936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269552" y="4298283"/>
              <a:ext cx="88838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 smtClean="0"/>
                <a:t>14M</a:t>
              </a:r>
              <a:endParaRPr lang="en-US" sz="2600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973729" y="6413383"/>
            <a:ext cx="122180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15.4M</a:t>
            </a:r>
            <a:endParaRPr lang="en-US" sz="2600" dirty="0"/>
          </a:p>
        </p:txBody>
      </p:sp>
      <p:grpSp>
        <p:nvGrpSpPr>
          <p:cNvPr id="50" name="Group 49"/>
          <p:cNvGrpSpPr/>
          <p:nvPr/>
        </p:nvGrpSpPr>
        <p:grpSpPr>
          <a:xfrm>
            <a:off x="3837176" y="5638800"/>
            <a:ext cx="4963924" cy="677226"/>
            <a:chOff x="3837176" y="5638800"/>
            <a:chExt cx="4963924" cy="677226"/>
          </a:xfrm>
        </p:grpSpPr>
        <p:sp>
          <p:nvSpPr>
            <p:cNvPr id="32" name="TextBox 31"/>
            <p:cNvSpPr txBox="1"/>
            <p:nvPr/>
          </p:nvSpPr>
          <p:spPr>
            <a:xfrm>
              <a:off x="3837176" y="5638800"/>
              <a:ext cx="936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12" name="Flowchart: Data 11"/>
            <p:cNvSpPr/>
            <p:nvPr/>
          </p:nvSpPr>
          <p:spPr bwMode="auto">
            <a:xfrm>
              <a:off x="4305300" y="5784035"/>
              <a:ext cx="4495800" cy="485862"/>
            </a:xfrm>
            <a:prstGeom prst="flowChartInputOutput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Flagged SNPs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cxnSp>
          <p:nvCxnSpPr>
            <p:cNvPr id="25" name="Straight Arrow Connector 24"/>
            <p:cNvCxnSpPr>
              <a:stCxn id="11" idx="3"/>
              <a:endCxn id="12" idx="2"/>
            </p:cNvCxnSpPr>
            <p:nvPr/>
          </p:nvCxnSpPr>
          <p:spPr bwMode="auto">
            <a:xfrm>
              <a:off x="3963623" y="6026966"/>
              <a:ext cx="791257" cy="0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8153400" y="6039027"/>
              <a:ext cx="4716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18k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97446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Genome Browser SNPs track:</a:t>
            </a:r>
            <a:br>
              <a:rPr lang="en-US" dirty="0"/>
            </a:br>
            <a:r>
              <a:rPr lang="en-US" sz="3600" dirty="0" smtClean="0"/>
              <a:t>new coloring and filtering options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135833"/>
            <a:ext cx="5715000" cy="13716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28600" y="1600200"/>
            <a:ext cx="8398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Color by allele frequency (red=rare, blue=common):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850975"/>
            <a:ext cx="6001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Color by exception (anomaly), if any: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21" y="4343400"/>
            <a:ext cx="7620000" cy="23812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86229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Genome Browser SNPs track:</a:t>
            </a:r>
            <a:br>
              <a:rPr lang="en-US" dirty="0"/>
            </a:br>
            <a:r>
              <a:rPr lang="en-US" sz="3600" dirty="0" smtClean="0"/>
              <a:t>fun with </a:t>
            </a:r>
            <a:r>
              <a:rPr lang="en-US" sz="3600" dirty="0"/>
              <a:t>new </a:t>
            </a:r>
            <a:r>
              <a:rPr lang="en-US" sz="3600" dirty="0" smtClean="0"/>
              <a:t>details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11"/>
          <a:stretch/>
        </p:blipFill>
        <p:spPr>
          <a:xfrm>
            <a:off x="91440" y="2366665"/>
            <a:ext cx="8961120" cy="3810000"/>
          </a:xfrm>
          <a:ln w="3175">
            <a:solidFill>
              <a:schemeClr val="tx1"/>
            </a:solidFill>
          </a:ln>
        </p:spPr>
      </p:pic>
      <p:sp>
        <p:nvSpPr>
          <p:cNvPr id="10" name="Cloud Callout 9"/>
          <p:cNvSpPr/>
          <p:nvPr/>
        </p:nvSpPr>
        <p:spPr bwMode="auto">
          <a:xfrm>
            <a:off x="7680960" y="5186065"/>
            <a:ext cx="685800" cy="533400"/>
          </a:xfrm>
          <a:prstGeom prst="cloudCallout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Verdana" charset="0"/>
                <a:cs typeface="ヒラギノ角ゴ ProN W3" charset="-128"/>
                <a:sym typeface="Verdana" charset="0"/>
              </a:rPr>
              <a:t>?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charset="0"/>
              <a:cs typeface="ヒラギノ角ゴ ProN W3" charset="-128"/>
              <a:sym typeface="Verdana" charset="0"/>
            </a:endParaRPr>
          </a:p>
        </p:txBody>
      </p:sp>
      <p:sp>
        <p:nvSpPr>
          <p:cNvPr id="11" name="Cloud Callout 10"/>
          <p:cNvSpPr/>
          <p:nvPr/>
        </p:nvSpPr>
        <p:spPr bwMode="auto">
          <a:xfrm>
            <a:off x="6004560" y="3331049"/>
            <a:ext cx="685800" cy="533400"/>
          </a:xfrm>
          <a:prstGeom prst="cloudCallout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Verdana" charset="0"/>
                <a:cs typeface="ヒラギノ角ゴ ProN W3" charset="-128"/>
                <a:sym typeface="Verdana" charset="0"/>
              </a:rPr>
              <a:t>?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charset="0"/>
              <a:cs typeface="ヒラギノ角ゴ ProN W3" charset="-128"/>
              <a:sym typeface="Verdana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flipH="1">
            <a:off x="-15240" y="4424064"/>
            <a:ext cx="9144000" cy="1"/>
          </a:xfrm>
          <a:prstGeom prst="line">
            <a:avLst/>
          </a:prstGeom>
          <a:solidFill>
            <a:srgbClr val="BBE0E3"/>
          </a:solidFill>
          <a:ln w="38100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799777" y="3962399"/>
            <a:ext cx="6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old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7223" y="4347865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new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1719590"/>
            <a:ext cx="8765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Single-submitter SNPs often have some issues: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22411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Genome Browser SNPs track:</a:t>
            </a:r>
            <a:br>
              <a:rPr lang="en-US" dirty="0"/>
            </a:br>
            <a:r>
              <a:rPr lang="en-US" sz="3600" dirty="0" smtClean="0"/>
              <a:t>fun with new details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743200"/>
            <a:ext cx="8751094" cy="2488406"/>
          </a:xfrm>
          <a:ln w="3175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04800" y="2147446"/>
            <a:ext cx="6429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 submitters, 1060 chromosomes:</a:t>
            </a:r>
            <a:endParaRPr lang="en-US" sz="2800" dirty="0"/>
          </a:p>
        </p:txBody>
      </p:sp>
      <p:sp>
        <p:nvSpPr>
          <p:cNvPr id="8" name="Cloud Callout 7"/>
          <p:cNvSpPr/>
          <p:nvPr/>
        </p:nvSpPr>
        <p:spPr bwMode="auto">
          <a:xfrm>
            <a:off x="5486400" y="4495800"/>
            <a:ext cx="685800" cy="533400"/>
          </a:xfrm>
          <a:prstGeom prst="cloudCallout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Verdana" charset="0"/>
                <a:cs typeface="ヒラギノ角ゴ ProN W3" charset="-128"/>
                <a:sym typeface="Verdana" charset="0"/>
              </a:rPr>
              <a:t>!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charset="0"/>
              <a:cs typeface="ヒラギノ角ゴ ProN W3" charset="-128"/>
              <a:sym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5530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data sources and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tabix</a:t>
            </a:r>
            <a:r>
              <a:rPr lang="en-US" dirty="0" smtClean="0"/>
              <a:t>: make any old text format fast like </a:t>
            </a:r>
            <a:r>
              <a:rPr lang="en-US" dirty="0" err="1" smtClean="0"/>
              <a:t>bigBed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r>
              <a:rPr lang="en-US" dirty="0" smtClean="0"/>
              <a:t>1000 Genomes: VCF</a:t>
            </a:r>
          </a:p>
          <a:p>
            <a:endParaRPr lang="en-US" dirty="0"/>
          </a:p>
          <a:p>
            <a:r>
              <a:rPr lang="en-US" dirty="0" err="1" smtClean="0"/>
              <a:t>dbVar</a:t>
            </a:r>
            <a:r>
              <a:rPr lang="en-US" dirty="0" smtClean="0"/>
              <a:t> / ISCA: GVF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48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tabix</a:t>
            </a:r>
            <a:r>
              <a:rPr lang="en-US" dirty="0" smtClean="0"/>
              <a:t>: compress &amp; index any old line-based text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000" dirty="0" smtClean="0"/>
          </a:p>
          <a:p>
            <a:r>
              <a:rPr lang="en-US" dirty="0" err="1" smtClean="0"/>
              <a:t>bgzip</a:t>
            </a:r>
            <a:r>
              <a:rPr lang="en-US" dirty="0" smtClean="0"/>
              <a:t> </a:t>
            </a:r>
            <a:r>
              <a:rPr lang="en-US" dirty="0" smtClean="0"/>
              <a:t>(block-based </a:t>
            </a:r>
            <a:r>
              <a:rPr lang="en-US" dirty="0" err="1" smtClean="0"/>
              <a:t>gzip</a:t>
            </a:r>
            <a:r>
              <a:rPr lang="en-US" dirty="0" smtClean="0"/>
              <a:t>) compression, like BAM</a:t>
            </a:r>
          </a:p>
          <a:p>
            <a:endParaRPr lang="en-US" dirty="0" smtClean="0"/>
          </a:p>
          <a:p>
            <a:r>
              <a:rPr lang="en-US" dirty="0" smtClean="0"/>
              <a:t>Tell </a:t>
            </a:r>
            <a:r>
              <a:rPr lang="en-US" dirty="0" err="1" smtClean="0"/>
              <a:t>tabix</a:t>
            </a:r>
            <a:r>
              <a:rPr lang="en-US" dirty="0" smtClean="0"/>
              <a:t> which columns have sequence name</a:t>
            </a:r>
            <a:r>
              <a:rPr lang="en-US" dirty="0"/>
              <a:t> </a:t>
            </a:r>
            <a:r>
              <a:rPr lang="en-US" dirty="0" smtClean="0"/>
              <a:t>and start offset</a:t>
            </a:r>
          </a:p>
          <a:p>
            <a:endParaRPr lang="en-US" dirty="0" smtClean="0"/>
          </a:p>
          <a:p>
            <a:r>
              <a:rPr lang="en-US" dirty="0" smtClean="0"/>
              <a:t>Voila!  BAM-like binary index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717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Call Format (VCF)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for 1000 Genomes project</a:t>
            </a:r>
          </a:p>
          <a:p>
            <a:endParaRPr lang="en-US" dirty="0" smtClean="0"/>
          </a:p>
          <a:p>
            <a:r>
              <a:rPr lang="en-US" dirty="0" smtClean="0"/>
              <a:t>Goals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escribe diverse types of variation</a:t>
            </a:r>
          </a:p>
          <a:p>
            <a:pPr lvl="1"/>
            <a:r>
              <a:rPr lang="en-US" dirty="0" smtClean="0"/>
              <a:t>Support user-defined structured data</a:t>
            </a:r>
          </a:p>
          <a:p>
            <a:pPr lvl="1"/>
            <a:r>
              <a:rPr lang="en-US" dirty="0" smtClean="0"/>
              <a:t>Not </a:t>
            </a:r>
            <a:r>
              <a:rPr lang="en-US" dirty="0" smtClean="0"/>
              <a:t>bloated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Data definitions in </a:t>
            </a:r>
            <a:r>
              <a:rPr lang="en-US" dirty="0" smtClean="0"/>
              <a:t>header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217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VCF: </a:t>
            </a:r>
            <a:br>
              <a:rPr lang="en-US" dirty="0" smtClean="0"/>
            </a:br>
            <a:r>
              <a:rPr lang="en-US" dirty="0" smtClean="0"/>
              <a:t>define data fields in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688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##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fileformat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=VCFv4.0</a:t>
            </a:r>
          </a:p>
          <a:p>
            <a:pPr marL="39688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##INFO=&lt;ID=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DP,Number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=1,Type=Integer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="Total Depth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39688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39688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##INFO=&lt;ID=HM2,Number=0,Type=Flag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="HapMap2 membership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39688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39688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##INFO=&lt;ID=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AA,Number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=1,Type=String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="Ancestral Allele, ftp://ftp.1000genomes.ebi.ac.uk/vol1/ftp/pilot_data/technical/reference/ancestral_alignments/README"&gt;</a:t>
            </a:r>
          </a:p>
        </p:txBody>
      </p:sp>
    </p:spTree>
    <p:extLst>
      <p:ext uri="{BB962C8B-B14F-4D97-AF65-F5344CB8AC3E}">
        <p14:creationId xmlns:p14="http://schemas.microsoft.com/office/powerpoint/2010/main" val="20951537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Overview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GB" sz="4000" dirty="0" smtClean="0"/>
              <a:t>Genetic variation in 1 slide</a:t>
            </a:r>
          </a:p>
          <a:p>
            <a:r>
              <a:rPr lang="en-GB" sz="4000" dirty="0" smtClean="0"/>
              <a:t>dbSNP: background</a:t>
            </a:r>
          </a:p>
          <a:p>
            <a:r>
              <a:rPr lang="en-GB" sz="4000" dirty="0" smtClean="0"/>
              <a:t>dbSNP: more &amp; better</a:t>
            </a:r>
          </a:p>
          <a:p>
            <a:r>
              <a:rPr lang="en-GB" sz="4000" dirty="0" smtClean="0"/>
              <a:t>VCF (1000 Genomes, …)</a:t>
            </a:r>
          </a:p>
          <a:p>
            <a:r>
              <a:rPr lang="en-GB" sz="4000" dirty="0" smtClean="0"/>
              <a:t>GVF (</a:t>
            </a:r>
            <a:r>
              <a:rPr lang="en-GB" sz="4000" dirty="0" err="1" smtClean="0"/>
              <a:t>dbVar</a:t>
            </a:r>
            <a:r>
              <a:rPr lang="en-GB" sz="4000" dirty="0" smtClean="0"/>
              <a:t>/ISCA)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VCF+tabix</a:t>
            </a:r>
            <a:r>
              <a:rPr lang="en-US" dirty="0" smtClean="0"/>
              <a:t> = custom 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39688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track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name=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CEU_lowCov_pilot_genotypes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type=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vcfTabix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bigDataUrl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=ftp://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ftp-trace.ncbi.nih.gov/1000genomes/ftp/pilot_data/release/2010_07/low_coverage/snps/CEU.low_coverage.2010_07.genotypes.vcf.gz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visibility=pack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=hg18</a:t>
            </a:r>
          </a:p>
        </p:txBody>
      </p:sp>
    </p:spTree>
    <p:extLst>
      <p:ext uri="{BB962C8B-B14F-4D97-AF65-F5344CB8AC3E}">
        <p14:creationId xmlns:p14="http://schemas.microsoft.com/office/powerpoint/2010/main" val="96536088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VCF example: </a:t>
            </a:r>
            <a:br>
              <a:rPr lang="en-US" dirty="0" smtClean="0"/>
            </a:br>
            <a:r>
              <a:rPr lang="en-US" dirty="0" smtClean="0"/>
              <a:t>SNPs with allele counts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000"/>
          <a:stretch/>
        </p:blipFill>
        <p:spPr>
          <a:xfrm>
            <a:off x="838200" y="2819400"/>
            <a:ext cx="7315200" cy="2133600"/>
          </a:xfrm>
          <a:ln w="31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838200" y="2252597"/>
            <a:ext cx="6643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Convert to </a:t>
            </a:r>
            <a:r>
              <a:rPr lang="en-US" sz="2800" dirty="0" err="1" smtClean="0"/>
              <a:t>pgSnp</a:t>
            </a:r>
            <a:r>
              <a:rPr lang="en-US" sz="2800" dirty="0" smtClean="0"/>
              <a:t> items for display: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0304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VCF </a:t>
            </a:r>
            <a:r>
              <a:rPr lang="en-US" dirty="0" smtClean="0"/>
              <a:t>example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SNPs with genotypes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278" y="1600200"/>
            <a:ext cx="6655443" cy="5257800"/>
          </a:xfr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49040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Genome </a:t>
            </a:r>
            <a:r>
              <a:rPr lang="en-US" dirty="0" smtClean="0"/>
              <a:t>Variation </a:t>
            </a:r>
            <a:r>
              <a:rPr lang="en-US" dirty="0" smtClean="0"/>
              <a:t>Format </a:t>
            </a:r>
            <a:r>
              <a:rPr lang="en-US" dirty="0" smtClean="0"/>
              <a:t>(</a:t>
            </a:r>
            <a:r>
              <a:rPr lang="en-US" dirty="0" smtClean="0"/>
              <a:t>GVF)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GFF3; additional attributes</a:t>
            </a:r>
          </a:p>
          <a:p>
            <a:pPr marL="39688" indent="0">
              <a:buNone/>
            </a:pPr>
            <a:r>
              <a:rPr lang="en-US" sz="2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chrY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dbVar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Gain    2714852 57440868        .       .       .       ID=nssv579294;Name=nssv579294(Gain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Parent=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nsv494707;</a:t>
            </a:r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var_type=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Gain;</a:t>
            </a:r>
            <a:b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Start_range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=.,2714852;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End_range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=57440868</a:t>
            </a:r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,.;clinical_int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=Uncertain 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Significance: likely </a:t>
            </a:r>
            <a:r>
              <a:rPr lang="en-US" sz="2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pathogenic;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samples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=ISCA_ret_id_2795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phenotype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=Developmental Disabilities</a:t>
            </a:r>
            <a:endParaRPr lang="en-US" sz="28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90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ISCA Retrospective</a:t>
            </a:r>
            <a:br>
              <a:rPr lang="en-US" dirty="0" smtClean="0"/>
            </a:br>
            <a:r>
              <a:rPr lang="en-US" dirty="0" smtClean="0"/>
              <a:t>(GVF from </a:t>
            </a:r>
            <a:r>
              <a:rPr lang="en-US" dirty="0" err="1" smtClean="0"/>
              <a:t>dbVar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133600"/>
            <a:ext cx="7620000" cy="3733800"/>
          </a:xfrm>
        </p:spPr>
      </p:pic>
    </p:spTree>
    <p:extLst>
      <p:ext uri="{BB962C8B-B14F-4D97-AF65-F5344CB8AC3E}">
        <p14:creationId xmlns:p14="http://schemas.microsoft.com/office/powerpoint/2010/main" val="37153253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ISCA Retrospective - details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" y="2057400"/>
            <a:ext cx="9124950" cy="2628900"/>
          </a:xfrm>
          <a:ln w="31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7792558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509712"/>
          </a:xfrm>
        </p:spPr>
        <p:txBody>
          <a:bodyPr/>
          <a:lstStyle/>
          <a:p>
            <a:r>
              <a:rPr lang="en-US" sz="9600" dirty="0" smtClean="0"/>
              <a:t>Thanks!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691515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Differences in genomic sequence</a:t>
            </a:r>
          </a:p>
          <a:p>
            <a:pPr lvl="1"/>
            <a:r>
              <a:rPr lang="en-US" dirty="0" smtClean="0"/>
              <a:t>substitutions, insertions, deletions, copy number variation, …</a:t>
            </a:r>
          </a:p>
          <a:p>
            <a:pPr lvl="1"/>
            <a:r>
              <a:rPr lang="en-US" dirty="0" smtClean="0"/>
              <a:t>Allele: observed version of variant</a:t>
            </a:r>
          </a:p>
          <a:p>
            <a:r>
              <a:rPr lang="en-US" dirty="0" smtClean="0"/>
              <a:t>We each have 2 sets of </a:t>
            </a:r>
            <a:r>
              <a:rPr lang="en-US" dirty="0" err="1" smtClean="0"/>
              <a:t>chrom’s</a:t>
            </a:r>
            <a:endParaRPr lang="en-US" dirty="0" smtClean="0"/>
          </a:p>
          <a:p>
            <a:pPr lvl="1"/>
            <a:r>
              <a:rPr lang="en-US" dirty="0" smtClean="0"/>
              <a:t>Haplotype: one of the 2 sets</a:t>
            </a:r>
          </a:p>
          <a:p>
            <a:pPr lvl="1"/>
            <a:r>
              <a:rPr lang="en-US" dirty="0" smtClean="0"/>
              <a:t>Genotype: both sets</a:t>
            </a:r>
          </a:p>
          <a:p>
            <a:pPr lvl="1"/>
            <a:r>
              <a:rPr lang="en-US" dirty="0" smtClean="0"/>
              <a:t>Phased genotype: from Mom, from Dad</a:t>
            </a:r>
          </a:p>
          <a:p>
            <a:r>
              <a:rPr lang="en-US" dirty="0" smtClean="0"/>
              <a:t>Polymorphism: variant fixed in a population (not just any old variant)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319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dbSNP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Warehouse for discovered variants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First submissions: late 1990s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Human build 132: 143M submissions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Provides stable IDs for variants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“SNP” somewhat of a misnomer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Garbage in, garbage out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26983"/>
            <a:ext cx="589597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45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dbSNP’s</a:t>
            </a:r>
            <a:r>
              <a:rPr lang="en-US" dirty="0" smtClean="0"/>
              <a:t> monumental task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4800600" y="1371600"/>
            <a:ext cx="2628900" cy="166381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charset="0"/>
              <a:ea typeface="ヒラギノ角ゴ ProN W3" charset="-128"/>
              <a:cs typeface="ヒラギノ角ゴ ProN W3" charset="-128"/>
              <a:sym typeface="Verdana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rPr>
              <a:t>dbSNP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charset="0"/>
              <a:ea typeface="ヒラギノ角ゴ ProN W3" charset="-128"/>
              <a:cs typeface="ヒラギノ角ゴ ProN W3" charset="-128"/>
              <a:sym typeface="Verdan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39231" y="2588567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57200" y="3490774"/>
            <a:ext cx="5085634" cy="3138626"/>
            <a:chOff x="457200" y="3490774"/>
            <a:chExt cx="5085634" cy="3138626"/>
          </a:xfrm>
        </p:grpSpPr>
        <p:sp>
          <p:nvSpPr>
            <p:cNvPr id="23" name="Right Arrow 22"/>
            <p:cNvSpPr/>
            <p:nvPr/>
          </p:nvSpPr>
          <p:spPr bwMode="auto">
            <a:xfrm rot="18900181">
              <a:off x="2458164" y="3490774"/>
              <a:ext cx="3084670" cy="627303"/>
            </a:xfrm>
            <a:prstGeom prst="rightArrow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57200" y="4572000"/>
              <a:ext cx="3200400" cy="2057400"/>
            </a:xfrm>
            <a:prstGeom prst="ellips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HapMap</a:t>
              </a:r>
              <a:endPara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839231" y="3997354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4038600" y="3018945"/>
            <a:ext cx="4953000" cy="3686655"/>
            <a:chOff x="4038600" y="3018945"/>
            <a:chExt cx="4953000" cy="3686655"/>
          </a:xfrm>
        </p:grpSpPr>
        <p:sp>
          <p:nvSpPr>
            <p:cNvPr id="25" name="Right Arrow 24"/>
            <p:cNvSpPr/>
            <p:nvPr/>
          </p:nvSpPr>
          <p:spPr bwMode="auto">
            <a:xfrm rot="15840201">
              <a:off x="5809542" y="2131264"/>
              <a:ext cx="867254" cy="2642616"/>
            </a:xfrm>
            <a:prstGeom prst="rightArrow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038600" y="3657600"/>
              <a:ext cx="4953000" cy="3048000"/>
            </a:xfrm>
            <a:prstGeom prst="ellips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1000 Genomes</a:t>
              </a:r>
              <a:endParaRPr kumimoji="0" 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14400" y="1828800"/>
            <a:ext cx="3886200" cy="990600"/>
            <a:chOff x="914400" y="1828800"/>
            <a:chExt cx="3886200" cy="990600"/>
          </a:xfrm>
        </p:grpSpPr>
        <p:sp>
          <p:nvSpPr>
            <p:cNvPr id="8" name="Oval 7"/>
            <p:cNvSpPr/>
            <p:nvPr/>
          </p:nvSpPr>
          <p:spPr bwMode="auto">
            <a:xfrm>
              <a:off x="914400" y="1828800"/>
              <a:ext cx="2286000" cy="990600"/>
            </a:xfrm>
            <a:prstGeom prst="ellips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Nickerson</a:t>
              </a:r>
              <a:r>
                <a:rPr kumimoji="0" lang="en-US" sz="2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 lab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cxnSp>
          <p:nvCxnSpPr>
            <p:cNvPr id="19" name="Straight Arrow Connector 18"/>
            <p:cNvCxnSpPr>
              <a:stCxn id="8" idx="6"/>
              <a:endCxn id="7" idx="2"/>
            </p:cNvCxnSpPr>
            <p:nvPr/>
          </p:nvCxnSpPr>
          <p:spPr bwMode="auto">
            <a:xfrm flipV="1">
              <a:off x="3200400" y="2203509"/>
              <a:ext cx="1600200" cy="12059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7" name="Group 26"/>
          <p:cNvGrpSpPr/>
          <p:nvPr/>
        </p:nvGrpSpPr>
        <p:grpSpPr>
          <a:xfrm>
            <a:off x="914400" y="2492090"/>
            <a:ext cx="3962399" cy="1546510"/>
            <a:chOff x="914400" y="2492090"/>
            <a:chExt cx="3962399" cy="1546510"/>
          </a:xfrm>
        </p:grpSpPr>
        <p:sp>
          <p:nvSpPr>
            <p:cNvPr id="13" name="Oval 12"/>
            <p:cNvSpPr/>
            <p:nvPr/>
          </p:nvSpPr>
          <p:spPr bwMode="auto">
            <a:xfrm>
              <a:off x="914400" y="3048000"/>
              <a:ext cx="2286000" cy="990600"/>
            </a:xfrm>
            <a:prstGeom prst="ellips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Kwok </a:t>
              </a:r>
              <a:r>
                <a:rPr kumimoji="0" lang="en-US" sz="2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lab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3124199" y="2492090"/>
              <a:ext cx="1752600" cy="867002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3" name="Group 32"/>
          <p:cNvGrpSpPr/>
          <p:nvPr/>
        </p:nvGrpSpPr>
        <p:grpSpPr>
          <a:xfrm>
            <a:off x="360929" y="1185409"/>
            <a:ext cx="7068570" cy="5672591"/>
            <a:chOff x="360929" y="1185409"/>
            <a:chExt cx="7068570" cy="5672591"/>
          </a:xfrm>
        </p:grpSpPr>
        <p:sp>
          <p:nvSpPr>
            <p:cNvPr id="31" name="Flowchart: Document 30"/>
            <p:cNvSpPr/>
            <p:nvPr/>
          </p:nvSpPr>
          <p:spPr bwMode="auto">
            <a:xfrm>
              <a:off x="1839231" y="1520952"/>
              <a:ext cx="5590268" cy="5337048"/>
            </a:xfrm>
            <a:prstGeom prst="flowChartDocument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  <a:sym typeface="Verdana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    Submitter: DEBNICK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   Left Flank</a:t>
              </a:r>
              <a:r>
                <a:rPr lang="en-US" b="1" dirty="0">
                  <a:latin typeface="Courier New" pitchFamily="49" charset="0"/>
                  <a:cs typeface="Courier New" pitchFamily="49" charset="0"/>
                  <a:sym typeface="Verdana" charset="0"/>
                </a:rPr>
                <a:t>: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…GCAGAACTGT</a:t>
              </a: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  Right Flank</a:t>
              </a:r>
              <a:r>
                <a:rPr lang="en-US" b="1" dirty="0">
                  <a:latin typeface="Courier New" pitchFamily="49" charset="0"/>
                  <a:cs typeface="Courier New" pitchFamily="49" charset="0"/>
                  <a:sym typeface="Verdana" charset="0"/>
                </a:rPr>
                <a:t>: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AGCACCTTCA…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Obsvd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 Alleles: A/C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  Sample Size: ? 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 pitchFamily="49" charset="0"/>
                  <a:cs typeface="Courier New" pitchFamily="49" charset="0"/>
                  <a:sym typeface="Verdana" charset="0"/>
                </a:rPr>
                <a:t>[50]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Population(s):</a:t>
              </a:r>
              <a:r>
                <a:rPr kumimoji="0" lang="en-US" sz="24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 ? </a:t>
              </a:r>
              <a:r>
                <a:rPr kumimoji="0" lang="en-US" sz="2000" b="1" i="0" u="none" strike="noStrike" cap="none" normalizeH="0" dirty="0" smtClean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[HAPMAP YRI]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baseline="0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Individual(s):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 ? 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 pitchFamily="49" charset="0"/>
                  <a:cs typeface="Courier New" pitchFamily="49" charset="0"/>
                  <a:sym typeface="Verdana" charset="0"/>
                </a:rPr>
                <a:t>[NA18489, NA18…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    Genotypes:</a:t>
              </a:r>
              <a:r>
                <a:rPr kumimoji="0" lang="en-US" sz="24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 ? </a:t>
              </a:r>
              <a:r>
                <a:rPr kumimoji="0" lang="en-US" sz="2000" b="1" i="0" u="none" strike="noStrike" cap="none" normalizeH="0" dirty="0" smtClean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[NA18489:AA, …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baseline="0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 Allele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  <a:sym typeface="Verdana" charset="0"/>
                </a:rPr>
                <a:t>Freqs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: ? 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 pitchFamily="49" charset="0"/>
                  <a:cs typeface="Courier New" pitchFamily="49" charset="0"/>
                  <a:sym typeface="Verdana" charset="0"/>
                </a:rPr>
                <a:t>[A:94.1%, C:…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     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  <a:sym typeface="Verdana" charset="0"/>
                </a:rPr>
                <a:t>Linkout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:</a:t>
              </a:r>
              <a:r>
                <a:rPr kumimoji="0" lang="en-US" sz="24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 ? </a:t>
              </a:r>
              <a:r>
                <a:rPr kumimoji="0" lang="en-US" sz="2000" b="1" i="0" u="none" strike="noStrike" cap="none" normalizeH="0" dirty="0" smtClean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ourier New" pitchFamily="49" charset="0"/>
                  <a:cs typeface="Courier New" pitchFamily="49" charset="0"/>
                  <a:sym typeface="Verdana" charset="0"/>
                </a:rPr>
                <a:t>[htt</a:t>
              </a:r>
              <a:r>
                <a:rPr 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 pitchFamily="49" charset="0"/>
                  <a:cs typeface="Courier New" pitchFamily="49" charset="0"/>
                  <a:sym typeface="Verdana" charset="0"/>
                </a:rPr>
                <a:t>p://mylab…</a:t>
              </a:r>
              <a:endParaRPr kumimoji="0" lang="en-US" sz="2000" b="1" i="0" u="none" strike="noStrike" cap="none" normalizeH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ourier New" pitchFamily="49" charset="0"/>
                <a:cs typeface="Courier New" pitchFamily="49" charset="0"/>
                <a:sym typeface="Verdana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 External IDs</a:t>
              </a:r>
              <a:r>
                <a:rPr lang="en-US" b="1" dirty="0">
                  <a:latin typeface="Courier New" pitchFamily="49" charset="0"/>
                  <a:cs typeface="Courier New" pitchFamily="49" charset="0"/>
                  <a:sym typeface="Verdana" charset="0"/>
                </a:rPr>
                <a:t>: lp00110</a:t>
              </a:r>
              <a:endParaRPr lang="en-US" b="1" dirty="0" smtClean="0">
                <a:latin typeface="Courier New" pitchFamily="49" charset="0"/>
                <a:cs typeface="Courier New" pitchFamily="49" charset="0"/>
                <a:sym typeface="Verdana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          ...</a:t>
              </a: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  <a:sym typeface="Verdana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0929" y="1185409"/>
              <a:ext cx="49519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/>
                <a:t>143,350,315 of these for human:</a:t>
              </a:r>
              <a:endParaRPr lang="en-US" sz="20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6461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407360" y="3273507"/>
            <a:ext cx="8077200" cy="381000"/>
          </a:xfrm>
          <a:prstGeom prst="rect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Verdana" charset="0"/>
              </a:rPr>
              <a:t>…TTTATTTTTGGCAGAACTGT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Verdana" charset="0"/>
              </a:rPr>
              <a:t>A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Verdana" charset="0"/>
              </a:rPr>
              <a:t>AGCACCTTCATTTTCTTTTT…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  <a:sym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dbSNP’s</a:t>
            </a:r>
            <a:r>
              <a:rPr lang="en-US" dirty="0" smtClean="0"/>
              <a:t> mapping process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59760" y="1824792"/>
            <a:ext cx="5715000" cy="457201"/>
            <a:chOff x="533400" y="2209799"/>
            <a:chExt cx="5715000" cy="457201"/>
          </a:xfrm>
          <a:effectLst>
            <a:glow rad="127000">
              <a:schemeClr val="accent1">
                <a:alpha val="0"/>
              </a:schemeClr>
            </a:glow>
          </a:effectLst>
        </p:grpSpPr>
        <p:sp>
          <p:nvSpPr>
            <p:cNvPr id="6" name="Rectangle 5"/>
            <p:cNvSpPr/>
            <p:nvPr/>
          </p:nvSpPr>
          <p:spPr bwMode="auto">
            <a:xfrm>
              <a:off x="533400" y="2209800"/>
              <a:ext cx="2209800" cy="457200"/>
            </a:xfrm>
            <a:prstGeom prst="rect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  <a:sym typeface="Verdana" charset="0"/>
                </a:rPr>
                <a:t>…GCAGAACTGT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038600" y="2209799"/>
              <a:ext cx="2209800" cy="457200"/>
            </a:xfrm>
            <a:prstGeom prst="rect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  <a:sym typeface="Verdana" charset="0"/>
                </a:rPr>
                <a:t>AGCACCTTCA…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12285" y="1407949"/>
            <a:ext cx="2565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s247 left flank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73642" y="1407949"/>
            <a:ext cx="2792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s247 right flank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07360" y="2281992"/>
            <a:ext cx="8077200" cy="1372515"/>
            <a:chOff x="381000" y="3505683"/>
            <a:chExt cx="8077200" cy="1372515"/>
          </a:xfrm>
        </p:grpSpPr>
        <p:sp>
          <p:nvSpPr>
            <p:cNvPr id="20" name="Rectangle 19"/>
            <p:cNvSpPr/>
            <p:nvPr/>
          </p:nvSpPr>
          <p:spPr bwMode="auto">
            <a:xfrm>
              <a:off x="381000" y="4497198"/>
              <a:ext cx="8077200" cy="381000"/>
            </a:xfrm>
            <a:prstGeom prst="rect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…TTTATTTTTGGCAGAACTGT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  <a:sym typeface="Verdana" charset="0"/>
                </a:rPr>
                <a:t>A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  <a:sym typeface="Verdana" charset="0"/>
                </a:rPr>
                <a:t>AGCACCTTCATTTTCTTTTT…</a:t>
              </a: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  <a:sym typeface="Verdana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>
              <a:off x="2514600" y="4495800"/>
              <a:ext cx="0" cy="381000"/>
            </a:xfrm>
            <a:prstGeom prst="lin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4275667" y="4495800"/>
              <a:ext cx="0" cy="381000"/>
            </a:xfrm>
            <a:prstGeom prst="lin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4495800" y="4495800"/>
              <a:ext cx="0" cy="381000"/>
            </a:xfrm>
            <a:prstGeom prst="lin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>
              <a:off x="6324600" y="4497198"/>
              <a:ext cx="2" cy="381000"/>
            </a:xfrm>
            <a:prstGeom prst="lin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Group 2"/>
            <p:cNvGrpSpPr/>
            <p:nvPr/>
          </p:nvGrpSpPr>
          <p:grpSpPr>
            <a:xfrm>
              <a:off x="838200" y="3505683"/>
              <a:ext cx="5486400" cy="990117"/>
              <a:chOff x="838200" y="3505683"/>
              <a:chExt cx="5486400" cy="990117"/>
            </a:xfrm>
          </p:grpSpPr>
          <p:cxnSp>
            <p:nvCxnSpPr>
              <p:cNvPr id="14" name="Straight Connector 13"/>
              <p:cNvCxnSpPr/>
              <p:nvPr/>
            </p:nvCxnSpPr>
            <p:spPr bwMode="auto">
              <a:xfrm>
                <a:off x="838200" y="3505683"/>
                <a:ext cx="1676400" cy="990117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>
                <a:off x="2743200" y="3505683"/>
                <a:ext cx="1524000" cy="990117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>
                <a:off x="4137925" y="3505683"/>
                <a:ext cx="357875" cy="990117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6026715" y="3505683"/>
                <a:ext cx="297885" cy="990117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2" name="TextBox 31"/>
              <p:cNvSpPr txBox="1"/>
              <p:nvPr/>
            </p:nvSpPr>
            <p:spPr>
              <a:xfrm>
                <a:off x="2014978" y="3760092"/>
                <a:ext cx="11754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BLAST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648200" y="3769908"/>
                <a:ext cx="11754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BLAST</a:t>
                </a:r>
                <a:endParaRPr lang="en-US" dirty="0"/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2388560" y="3653110"/>
            <a:ext cx="4114800" cy="1267610"/>
            <a:chOff x="2381075" y="4494403"/>
            <a:chExt cx="4114800" cy="1267610"/>
          </a:xfrm>
        </p:grpSpPr>
        <p:sp>
          <p:nvSpPr>
            <p:cNvPr id="11" name="Left Brace 10"/>
            <p:cNvSpPr/>
            <p:nvPr/>
          </p:nvSpPr>
          <p:spPr bwMode="auto">
            <a:xfrm rot="16200000">
              <a:off x="3311647" y="3743155"/>
              <a:ext cx="231648" cy="1734143"/>
            </a:xfrm>
            <a:prstGeom prst="leftBrac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sp>
          <p:nvSpPr>
            <p:cNvPr id="28" name="Left Brace 27"/>
            <p:cNvSpPr/>
            <p:nvPr/>
          </p:nvSpPr>
          <p:spPr bwMode="auto">
            <a:xfrm rot="16200000">
              <a:off x="5304023" y="3706452"/>
              <a:ext cx="231648" cy="1810344"/>
            </a:xfrm>
            <a:prstGeom prst="leftBrace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381075" y="5266713"/>
              <a:ext cx="4114800" cy="495300"/>
            </a:xfrm>
            <a:prstGeom prst="rect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rPr>
                <a:t>Join flanking alignments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charset="0"/>
                <a:ea typeface="ヒラギノ角ゴ ProN W3" charset="-128"/>
                <a:cs typeface="ヒラギノ角ゴ ProN W3" charset="-128"/>
                <a:sym typeface="Verdana" charset="0"/>
              </a:endParaRPr>
            </a:p>
          </p:txBody>
        </p:sp>
        <p:cxnSp>
          <p:nvCxnSpPr>
            <p:cNvPr id="17" name="Straight Arrow Connector 16"/>
            <p:cNvCxnSpPr>
              <a:stCxn id="11" idx="1"/>
            </p:cNvCxnSpPr>
            <p:nvPr/>
          </p:nvCxnSpPr>
          <p:spPr bwMode="auto">
            <a:xfrm flipH="1">
              <a:off x="3427471" y="4726051"/>
              <a:ext cx="1" cy="540662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28" idx="1"/>
            </p:cNvCxnSpPr>
            <p:nvPr/>
          </p:nvCxnSpPr>
          <p:spPr bwMode="auto">
            <a:xfrm>
              <a:off x="5419847" y="4727448"/>
              <a:ext cx="0" cy="539265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2971800" y="4996382"/>
              <a:ext cx="0" cy="27033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2576478" y="5013616"/>
              <a:ext cx="0" cy="27033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3786231" y="5013616"/>
              <a:ext cx="0" cy="27033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4191000" y="5013616"/>
              <a:ext cx="0" cy="27033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4572000" y="5036268"/>
              <a:ext cx="0" cy="27033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4953000" y="5013616"/>
              <a:ext cx="0" cy="27033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5791200" y="5013615"/>
              <a:ext cx="0" cy="27033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6189638" y="5036268"/>
              <a:ext cx="0" cy="27033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3" name="Group 52"/>
            <p:cNvGrpSpPr/>
            <p:nvPr/>
          </p:nvGrpSpPr>
          <p:grpSpPr>
            <a:xfrm>
              <a:off x="2533475" y="4696688"/>
              <a:ext cx="3694063" cy="462368"/>
              <a:chOff x="2533475" y="4671975"/>
              <a:chExt cx="3694063" cy="462368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2533475" y="4671980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991134" y="4671979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427472" y="4671978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786231" y="4672678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156800" y="4671977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572000" y="4671976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419847" y="4672678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975230" y="4671975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791200" y="4672678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693285" y="4920720"/>
            <a:ext cx="7239000" cy="587124"/>
            <a:chOff x="685800" y="5077128"/>
            <a:chExt cx="7239000" cy="587124"/>
          </a:xfrm>
        </p:grpSpPr>
        <p:cxnSp>
          <p:nvCxnSpPr>
            <p:cNvPr id="60" name="Straight Arrow Connector 59"/>
            <p:cNvCxnSpPr/>
            <p:nvPr/>
          </p:nvCxnSpPr>
          <p:spPr bwMode="auto">
            <a:xfrm>
              <a:off x="4438475" y="5077128"/>
              <a:ext cx="0" cy="270331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75" name="Group 74"/>
            <p:cNvGrpSpPr/>
            <p:nvPr/>
          </p:nvGrpSpPr>
          <p:grpSpPr>
            <a:xfrm>
              <a:off x="1238074" y="5664251"/>
              <a:ext cx="6324600" cy="1"/>
              <a:chOff x="1219200" y="6330802"/>
              <a:chExt cx="6324600" cy="1"/>
            </a:xfrm>
          </p:grpSpPr>
          <p:cxnSp>
            <p:nvCxnSpPr>
              <p:cNvPr id="63" name="Straight Connector 62"/>
              <p:cNvCxnSpPr/>
              <p:nvPr/>
            </p:nvCxnSpPr>
            <p:spPr bwMode="auto">
              <a:xfrm>
                <a:off x="1219200" y="6330803"/>
                <a:ext cx="3075343" cy="0"/>
              </a:xfrm>
              <a:prstGeom prst="line">
                <a:avLst/>
              </a:prstGeom>
              <a:solidFill>
                <a:srgbClr val="BBE0E3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4514675" y="6330803"/>
                <a:ext cx="3029125" cy="0"/>
              </a:xfrm>
              <a:prstGeom prst="line">
                <a:avLst/>
              </a:prstGeom>
              <a:solidFill>
                <a:srgbClr val="BBE0E3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 bwMode="auto">
              <a:xfrm flipV="1">
                <a:off x="4301806" y="6330802"/>
                <a:ext cx="228599" cy="1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6" name="Group 75"/>
            <p:cNvGrpSpPr/>
            <p:nvPr/>
          </p:nvGrpSpPr>
          <p:grpSpPr>
            <a:xfrm>
              <a:off x="990600" y="5543315"/>
              <a:ext cx="6248400" cy="1"/>
              <a:chOff x="971726" y="6330802"/>
              <a:chExt cx="6248400" cy="1"/>
            </a:xfrm>
          </p:grpSpPr>
          <p:cxnSp>
            <p:nvCxnSpPr>
              <p:cNvPr id="77" name="Straight Connector 76"/>
              <p:cNvCxnSpPr/>
              <p:nvPr/>
            </p:nvCxnSpPr>
            <p:spPr bwMode="auto">
              <a:xfrm>
                <a:off x="971726" y="6330803"/>
                <a:ext cx="3322817" cy="0"/>
              </a:xfrm>
              <a:prstGeom prst="line">
                <a:avLst/>
              </a:prstGeom>
              <a:solidFill>
                <a:srgbClr val="BBE0E3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8" name="Straight Connector 77"/>
              <p:cNvCxnSpPr/>
              <p:nvPr/>
            </p:nvCxnSpPr>
            <p:spPr bwMode="auto">
              <a:xfrm flipV="1">
                <a:off x="4514675" y="6330802"/>
                <a:ext cx="2705451" cy="1"/>
              </a:xfrm>
              <a:prstGeom prst="line">
                <a:avLst/>
              </a:prstGeom>
              <a:solidFill>
                <a:srgbClr val="BBE0E3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" name="Straight Connector 78"/>
              <p:cNvCxnSpPr/>
              <p:nvPr/>
            </p:nvCxnSpPr>
            <p:spPr bwMode="auto">
              <a:xfrm flipV="1">
                <a:off x="4301806" y="6330802"/>
                <a:ext cx="228599" cy="1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2" name="Group 81"/>
            <p:cNvGrpSpPr/>
            <p:nvPr/>
          </p:nvGrpSpPr>
          <p:grpSpPr>
            <a:xfrm>
              <a:off x="685800" y="5410838"/>
              <a:ext cx="7239000" cy="1"/>
              <a:chOff x="666926" y="6330802"/>
              <a:chExt cx="7239000" cy="1"/>
            </a:xfrm>
          </p:grpSpPr>
          <p:cxnSp>
            <p:nvCxnSpPr>
              <p:cNvPr id="83" name="Straight Connector 82"/>
              <p:cNvCxnSpPr/>
              <p:nvPr/>
            </p:nvCxnSpPr>
            <p:spPr bwMode="auto">
              <a:xfrm>
                <a:off x="666926" y="6330803"/>
                <a:ext cx="3627617" cy="0"/>
              </a:xfrm>
              <a:prstGeom prst="line">
                <a:avLst/>
              </a:prstGeom>
              <a:solidFill>
                <a:srgbClr val="BBE0E3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4" name="Straight Connector 83"/>
              <p:cNvCxnSpPr/>
              <p:nvPr/>
            </p:nvCxnSpPr>
            <p:spPr bwMode="auto">
              <a:xfrm flipV="1">
                <a:off x="4514675" y="6330802"/>
                <a:ext cx="3391251" cy="1"/>
              </a:xfrm>
              <a:prstGeom prst="line">
                <a:avLst/>
              </a:prstGeom>
              <a:solidFill>
                <a:srgbClr val="BBE0E3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 flipV="1">
                <a:off x="4301806" y="6330802"/>
                <a:ext cx="228599" cy="1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2" name="Group 131"/>
          <p:cNvGrpSpPr/>
          <p:nvPr/>
        </p:nvGrpSpPr>
        <p:grpSpPr>
          <a:xfrm>
            <a:off x="2150522" y="5391937"/>
            <a:ext cx="6549895" cy="1117541"/>
            <a:chOff x="2143037" y="5548345"/>
            <a:chExt cx="6549895" cy="1117541"/>
          </a:xfrm>
        </p:grpSpPr>
        <p:sp>
          <p:nvSpPr>
            <p:cNvPr id="97" name="TextBox 96"/>
            <p:cNvSpPr txBox="1"/>
            <p:nvPr/>
          </p:nvSpPr>
          <p:spPr>
            <a:xfrm>
              <a:off x="4353831" y="5561891"/>
              <a:ext cx="43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cxnSp>
          <p:nvCxnSpPr>
            <p:cNvPr id="89" name="Straight Arrow Connector 88"/>
            <p:cNvCxnSpPr/>
            <p:nvPr/>
          </p:nvCxnSpPr>
          <p:spPr bwMode="auto">
            <a:xfrm>
              <a:off x="4438475" y="5693683"/>
              <a:ext cx="0" cy="441916"/>
            </a:xfrm>
            <a:prstGeom prst="straightConnector1">
              <a:avLst/>
            </a:prstGeom>
            <a:solidFill>
              <a:srgbClr val="BBE0E3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131" name="Group 130"/>
            <p:cNvGrpSpPr/>
            <p:nvPr/>
          </p:nvGrpSpPr>
          <p:grpSpPr>
            <a:xfrm>
              <a:off x="2143037" y="6081111"/>
              <a:ext cx="6549895" cy="584775"/>
              <a:chOff x="2143037" y="6081111"/>
              <a:chExt cx="6549895" cy="584775"/>
            </a:xfrm>
          </p:grpSpPr>
          <p:sp>
            <p:nvSpPr>
              <p:cNvPr id="90" name="Rectangle 89"/>
              <p:cNvSpPr/>
              <p:nvPr/>
            </p:nvSpPr>
            <p:spPr bwMode="auto">
              <a:xfrm>
                <a:off x="2143037" y="6125849"/>
                <a:ext cx="4857926" cy="495300"/>
              </a:xfrm>
              <a:prstGeom prst="rect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charset="0"/>
                    <a:ea typeface="ヒラギノ角ゴ ProN W3" charset="-128"/>
                    <a:cs typeface="ヒラギノ角ゴ ProN W3" charset="-128"/>
                    <a:sym typeface="Verdana" charset="0"/>
                  </a:rPr>
                  <a:t>Cluster into Reference SNPs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charset="0"/>
                  <a:ea typeface="ヒラギノ角ゴ ProN W3" charset="-128"/>
                  <a:cs typeface="ヒラギノ角ゴ ProN W3" charset="-128"/>
                  <a:sym typeface="Verdana" charset="0"/>
                </a:endParaRPr>
              </a:p>
            </p:txBody>
          </p:sp>
          <p:cxnSp>
            <p:nvCxnSpPr>
              <p:cNvPr id="92" name="Straight Arrow Connector 91"/>
              <p:cNvCxnSpPr>
                <a:stCxn id="90" idx="3"/>
              </p:cNvCxnSpPr>
              <p:nvPr/>
            </p:nvCxnSpPr>
            <p:spPr bwMode="auto">
              <a:xfrm>
                <a:off x="7000963" y="6373499"/>
                <a:ext cx="293099" cy="0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93" name="TextBox 92"/>
              <p:cNvSpPr txBox="1"/>
              <p:nvPr/>
            </p:nvSpPr>
            <p:spPr>
              <a:xfrm>
                <a:off x="7273954" y="6081111"/>
                <a:ext cx="14189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latin typeface="Courier New" pitchFamily="49" charset="0"/>
                    <a:cs typeface="Courier New" pitchFamily="49" charset="0"/>
                  </a:rPr>
                  <a:t>rs247</a:t>
                </a:r>
                <a:endParaRPr lang="en-US" sz="32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2724214" y="5561891"/>
              <a:ext cx="436338" cy="587254"/>
              <a:chOff x="2358309" y="5542695"/>
              <a:chExt cx="436338" cy="587254"/>
            </a:xfrm>
          </p:grpSpPr>
          <p:cxnSp>
            <p:nvCxnSpPr>
              <p:cNvPr id="100" name="Straight Arrow Connector 99"/>
              <p:cNvCxnSpPr/>
              <p:nvPr/>
            </p:nvCxnSpPr>
            <p:spPr bwMode="auto">
              <a:xfrm>
                <a:off x="2401312" y="5859618"/>
                <a:ext cx="0" cy="270331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01" name="TextBox 100"/>
              <p:cNvSpPr txBox="1"/>
              <p:nvPr/>
            </p:nvSpPr>
            <p:spPr>
              <a:xfrm>
                <a:off x="2358309" y="5542695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3133102" y="5561891"/>
              <a:ext cx="436338" cy="587254"/>
              <a:chOff x="2358309" y="5542695"/>
              <a:chExt cx="436338" cy="587254"/>
            </a:xfrm>
          </p:grpSpPr>
          <p:cxnSp>
            <p:nvCxnSpPr>
              <p:cNvPr id="103" name="Straight Arrow Connector 102"/>
              <p:cNvCxnSpPr/>
              <p:nvPr/>
            </p:nvCxnSpPr>
            <p:spPr bwMode="auto">
              <a:xfrm>
                <a:off x="2401312" y="5859618"/>
                <a:ext cx="0" cy="270331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04" name="TextBox 103"/>
              <p:cNvSpPr txBox="1"/>
              <p:nvPr/>
            </p:nvSpPr>
            <p:spPr>
              <a:xfrm>
                <a:off x="2358309" y="5542695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3530181" y="5561891"/>
              <a:ext cx="436338" cy="587254"/>
              <a:chOff x="2358309" y="5542695"/>
              <a:chExt cx="436338" cy="587254"/>
            </a:xfrm>
          </p:grpSpPr>
          <p:cxnSp>
            <p:nvCxnSpPr>
              <p:cNvPr id="106" name="Straight Arrow Connector 105"/>
              <p:cNvCxnSpPr/>
              <p:nvPr/>
            </p:nvCxnSpPr>
            <p:spPr bwMode="auto">
              <a:xfrm>
                <a:off x="2401312" y="5859618"/>
                <a:ext cx="0" cy="270331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07" name="TextBox 106"/>
              <p:cNvSpPr txBox="1"/>
              <p:nvPr/>
            </p:nvSpPr>
            <p:spPr>
              <a:xfrm>
                <a:off x="2358309" y="5542695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3917493" y="5551141"/>
              <a:ext cx="436338" cy="587254"/>
              <a:chOff x="2358309" y="5542695"/>
              <a:chExt cx="436338" cy="587254"/>
            </a:xfrm>
          </p:grpSpPr>
          <p:cxnSp>
            <p:nvCxnSpPr>
              <p:cNvPr id="109" name="Straight Arrow Connector 108"/>
              <p:cNvCxnSpPr/>
              <p:nvPr/>
            </p:nvCxnSpPr>
            <p:spPr bwMode="auto">
              <a:xfrm>
                <a:off x="2401312" y="5859618"/>
                <a:ext cx="0" cy="270331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2358309" y="5542695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741242" y="5548345"/>
              <a:ext cx="436338" cy="587254"/>
              <a:chOff x="2358309" y="5542695"/>
              <a:chExt cx="436338" cy="587254"/>
            </a:xfrm>
          </p:grpSpPr>
          <p:cxnSp>
            <p:nvCxnSpPr>
              <p:cNvPr id="112" name="Straight Arrow Connector 111"/>
              <p:cNvCxnSpPr/>
              <p:nvPr/>
            </p:nvCxnSpPr>
            <p:spPr bwMode="auto">
              <a:xfrm>
                <a:off x="2401312" y="5859618"/>
                <a:ext cx="0" cy="270331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3" name="TextBox 112"/>
              <p:cNvSpPr txBox="1"/>
              <p:nvPr/>
            </p:nvSpPr>
            <p:spPr>
              <a:xfrm>
                <a:off x="2358309" y="5542695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5144364" y="5548345"/>
              <a:ext cx="436338" cy="587254"/>
              <a:chOff x="2358309" y="5542695"/>
              <a:chExt cx="436338" cy="587254"/>
            </a:xfrm>
          </p:grpSpPr>
          <p:cxnSp>
            <p:nvCxnSpPr>
              <p:cNvPr id="115" name="Straight Arrow Connector 114"/>
              <p:cNvCxnSpPr/>
              <p:nvPr/>
            </p:nvCxnSpPr>
            <p:spPr bwMode="auto">
              <a:xfrm>
                <a:off x="2401312" y="5859618"/>
                <a:ext cx="0" cy="270331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6" name="TextBox 115"/>
              <p:cNvSpPr txBox="1"/>
              <p:nvPr/>
            </p:nvSpPr>
            <p:spPr>
              <a:xfrm>
                <a:off x="2358309" y="5542695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5553252" y="5548345"/>
              <a:ext cx="436338" cy="587254"/>
              <a:chOff x="2358309" y="5542695"/>
              <a:chExt cx="436338" cy="587254"/>
            </a:xfrm>
          </p:grpSpPr>
          <p:cxnSp>
            <p:nvCxnSpPr>
              <p:cNvPr id="118" name="Straight Arrow Connector 117"/>
              <p:cNvCxnSpPr/>
              <p:nvPr/>
            </p:nvCxnSpPr>
            <p:spPr bwMode="auto">
              <a:xfrm>
                <a:off x="2401312" y="5859618"/>
                <a:ext cx="0" cy="270331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19" name="TextBox 118"/>
              <p:cNvSpPr txBox="1"/>
              <p:nvPr/>
            </p:nvSpPr>
            <p:spPr>
              <a:xfrm>
                <a:off x="2358309" y="5542695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5950331" y="5548345"/>
              <a:ext cx="436338" cy="587254"/>
              <a:chOff x="2358309" y="5542695"/>
              <a:chExt cx="436338" cy="587254"/>
            </a:xfrm>
          </p:grpSpPr>
          <p:cxnSp>
            <p:nvCxnSpPr>
              <p:cNvPr id="121" name="Straight Arrow Connector 120"/>
              <p:cNvCxnSpPr/>
              <p:nvPr/>
            </p:nvCxnSpPr>
            <p:spPr bwMode="auto">
              <a:xfrm>
                <a:off x="2401312" y="5859618"/>
                <a:ext cx="0" cy="270331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22" name="TextBox 121"/>
              <p:cNvSpPr txBox="1"/>
              <p:nvPr/>
            </p:nvSpPr>
            <p:spPr>
              <a:xfrm>
                <a:off x="2358309" y="5542695"/>
                <a:ext cx="4363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6336351" y="5560455"/>
              <a:ext cx="184731" cy="587254"/>
              <a:chOff x="2358309" y="5542695"/>
              <a:chExt cx="184731" cy="587254"/>
            </a:xfrm>
          </p:grpSpPr>
          <p:cxnSp>
            <p:nvCxnSpPr>
              <p:cNvPr id="124" name="Straight Arrow Connector 123"/>
              <p:cNvCxnSpPr/>
              <p:nvPr/>
            </p:nvCxnSpPr>
            <p:spPr bwMode="auto">
              <a:xfrm>
                <a:off x="2401312" y="5859618"/>
                <a:ext cx="0" cy="270331"/>
              </a:xfrm>
              <a:prstGeom prst="straightConnector1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25" name="TextBox 124"/>
              <p:cNvSpPr txBox="1"/>
              <p:nvPr/>
            </p:nvSpPr>
            <p:spPr>
              <a:xfrm>
                <a:off x="2358309" y="5542695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134" name="TextBox 133"/>
          <p:cNvSpPr txBox="1"/>
          <p:nvPr/>
        </p:nvSpPr>
        <p:spPr>
          <a:xfrm>
            <a:off x="258495" y="2811842"/>
            <a:ext cx="1425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genome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7871293" y="5041945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s247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163185" y="5231557"/>
            <a:ext cx="1394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ss129807195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570159" y="5405483"/>
            <a:ext cx="1394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ss223585613</a:t>
            </a:r>
          </a:p>
        </p:txBody>
      </p:sp>
    </p:spTree>
    <p:extLst>
      <p:ext uri="{BB962C8B-B14F-4D97-AF65-F5344CB8AC3E}">
        <p14:creationId xmlns:p14="http://schemas.microsoft.com/office/powerpoint/2010/main" val="78381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UCSC’s little slice of dbSNP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Reference SNP clusters (</a:t>
            </a:r>
            <a:r>
              <a:rPr lang="en-US" dirty="0" err="1" smtClean="0"/>
              <a:t>rs</a:t>
            </a:r>
            <a:r>
              <a:rPr lang="en-US" dirty="0" smtClean="0"/>
              <a:t>#), not Submitted SNPs (</a:t>
            </a:r>
            <a:r>
              <a:rPr lang="en-US" dirty="0" err="1" smtClean="0"/>
              <a:t>ss</a:t>
            </a:r>
            <a:r>
              <a:rPr lang="en-US" dirty="0" smtClean="0"/>
              <a:t>#)</a:t>
            </a:r>
          </a:p>
          <a:p>
            <a:endParaRPr lang="en-US" dirty="0" smtClean="0"/>
          </a:p>
          <a:p>
            <a:r>
              <a:rPr lang="en-US" dirty="0" smtClean="0"/>
              <a:t>Only SNPs mapped to reference genome (not Celera, Venter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BED6 + ten attributes out of dozens</a:t>
            </a:r>
          </a:p>
          <a:p>
            <a:pPr marL="39688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305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UCSC’s extra sauce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 anomalous conditions: “Exceptions”</a:t>
            </a:r>
          </a:p>
          <a:p>
            <a:endParaRPr lang="en-US" dirty="0" smtClean="0"/>
          </a:p>
          <a:p>
            <a:r>
              <a:rPr lang="en-US" dirty="0" smtClean="0"/>
              <a:t>Noted on details page</a:t>
            </a:r>
          </a:p>
          <a:p>
            <a:endParaRPr lang="en-US" dirty="0" smtClean="0"/>
          </a:p>
          <a:p>
            <a:r>
              <a:rPr lang="en-US" dirty="0" smtClean="0"/>
              <a:t>Used internally to filter SNPs e.g. before cross-species </a:t>
            </a:r>
            <a:r>
              <a:rPr lang="en-US" dirty="0" err="1" smtClean="0"/>
              <a:t>liftOver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93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Mary-Claire King’s kick in the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dbSNP’s</a:t>
            </a:r>
            <a:r>
              <a:rPr lang="en-US" dirty="0" smtClean="0"/>
              <a:t> “clinically associated” SNPs are indistinguishable in our track</a:t>
            </a:r>
          </a:p>
          <a:p>
            <a:endParaRPr lang="en-US" dirty="0" smtClean="0"/>
          </a:p>
          <a:p>
            <a:r>
              <a:rPr lang="en-US" dirty="0" smtClean="0"/>
              <a:t>Need subset for filtering out boring variation</a:t>
            </a:r>
          </a:p>
        </p:txBody>
      </p:sp>
    </p:spTree>
    <p:extLst>
      <p:ext uri="{BB962C8B-B14F-4D97-AF65-F5344CB8AC3E}">
        <p14:creationId xmlns:p14="http://schemas.microsoft.com/office/powerpoint/2010/main" val="2863612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ussler_slide_theme_090809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aussler_slide_theme_090809">
      <a:majorFont>
        <a:latin typeface="Gill Sans MT Bold"/>
        <a:ea typeface="ヒラギノ角ゴ ProN W6"/>
        <a:cs typeface="ヒラギノ角ゴ ProN W6"/>
      </a:majorFont>
      <a:minorFont>
        <a:latin typeface="Gill Sans M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charset="0"/>
            <a:ea typeface="ヒラギノ角ゴ ProN W3" charset="-128"/>
            <a:cs typeface="ヒラギノ角ゴ ProN W3" charset="-128"/>
            <a:sym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charset="0"/>
            <a:ea typeface="ヒラギノ角ゴ ProN W3" charset="-128"/>
            <a:cs typeface="ヒラギノ角ゴ ProN W3" charset="-128"/>
            <a:sym typeface="Verdana" charset="0"/>
          </a:defRPr>
        </a:defPPr>
      </a:lstStyle>
    </a:lnDef>
  </a:objectDefaults>
  <a:extraClrSchemeLst>
    <a:extraClrScheme>
      <a:clrScheme name="haussler_slide_theme_0908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7642</TotalTime>
  <Pages>0</Pages>
  <Words>649</Words>
  <Characters>0</Characters>
  <Application>Microsoft Office PowerPoint</Application>
  <PresentationFormat>On-screen Show (4:3)</PresentationFormat>
  <Lines>0</Lines>
  <Paragraphs>182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haussler_slide_theme_090809</vt:lpstr>
      <vt:lpstr>Recent work on Human Variation tracks</vt:lpstr>
      <vt:lpstr>Overview</vt:lpstr>
      <vt:lpstr>Genetic variation</vt:lpstr>
      <vt:lpstr>dbSNP </vt:lpstr>
      <vt:lpstr>dbSNP’s monumental task</vt:lpstr>
      <vt:lpstr>dbSNP’s mapping process</vt:lpstr>
      <vt:lpstr>UCSC’s little slice of dbSNP </vt:lpstr>
      <vt:lpstr>UCSC’s extra sauce</vt:lpstr>
      <vt:lpstr>Mary-Claire King’s kick in the A</vt:lpstr>
      <vt:lpstr>Souping up our SNPs track</vt:lpstr>
      <vt:lpstr>New data columns</vt:lpstr>
      <vt:lpstr>SNP subsets: Common, Flagged, Multi-Mapped</vt:lpstr>
      <vt:lpstr>Genome Browser SNPs track: new coloring and filtering options</vt:lpstr>
      <vt:lpstr>Genome Browser SNPs track: fun with new details</vt:lpstr>
      <vt:lpstr>Genome Browser SNPs track: fun with new details</vt:lpstr>
      <vt:lpstr>New data sources and formats</vt:lpstr>
      <vt:lpstr>tabix: compress &amp; index any old line-based text format</vt:lpstr>
      <vt:lpstr>Variant Call Format (VCF)</vt:lpstr>
      <vt:lpstr>VCF:  define data fields in header</vt:lpstr>
      <vt:lpstr>VCF+tabix = custom track</vt:lpstr>
      <vt:lpstr>VCF example:  SNPs with allele counts</vt:lpstr>
      <vt:lpstr>VCF example: SNPs with genotypes</vt:lpstr>
      <vt:lpstr>Genome Variation Format (GVF)</vt:lpstr>
      <vt:lpstr>ISCA Retrospective (GVF from dbVar)</vt:lpstr>
      <vt:lpstr>ISCA Retrospective - details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 to Sequencing  Cancer Genomes:  CGAP update</dc:title>
  <dc:subject/>
  <dc:creator>dsg</dc:creator>
  <cp:keywords/>
  <dc:description/>
  <cp:lastModifiedBy>Angie Hinrichs</cp:lastModifiedBy>
  <cp:revision>178</cp:revision>
  <dcterms:modified xsi:type="dcterms:W3CDTF">2011-04-06T20:07:01Z</dcterms:modified>
</cp:coreProperties>
</file>