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4F34-C7CD-3D47-B89C-9301A5067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4552C-73BA-CE4E-89C8-049A1EFF1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13390-DB8F-474D-B162-56D85561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1765-D89F-4E4F-9B69-7E1DE79ACBF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A2D1-69B2-5943-A0BD-6A3545AD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E41E9-31D3-0344-B528-0039FDCC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F6A-0454-1645-ABF6-3FBDF8F0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E837-16DA-8847-AD29-B14133CE2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02D31-D1AA-2740-9692-EFB6DC3B4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1791E-33D5-9E48-A013-31E7931F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1765-D89F-4E4F-9B69-7E1DE79ACBF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C1C8-D2E1-6446-BC3A-E2D4B1AB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F1DD1-3107-8942-BE4B-D03B2D29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F6A-0454-1645-ABF6-3FBDF8F0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0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DF9A89-23E9-9A47-8ED6-D48A27A72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BB19E-BF31-364F-B4B4-901C22845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E968F-D03D-FA40-B057-B00075FA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1765-D89F-4E4F-9B69-7E1DE79ACBF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7A809-C267-734D-9869-C83B7557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786A0-340B-CB47-9016-6147A7C3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F6A-0454-1645-ABF6-3FBDF8F0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BCF1-CB90-F04B-8E64-E3C232DD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0355A-96B6-3341-A4B8-AEA7D0CB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8AB7C-1569-904C-8246-42C58E99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1765-D89F-4E4F-9B69-7E1DE79ACBF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C0246-8E06-5E43-ACD1-8A4993F8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8634F-32D3-034E-AB3C-5F725802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F6A-0454-1645-ABF6-3FBDF8F0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6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1541A-A0D9-F64A-AD89-2D30A0F6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FA5D3-91C6-3F40-BFF2-5FC760BD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82674-6388-9E42-BC74-6E79807F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1765-D89F-4E4F-9B69-7E1DE79ACBF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9FA3-939E-7E4F-AB28-CA034A92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2AE29-ED27-1D43-B3C7-E226BD10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F6A-0454-1645-ABF6-3FBDF8F0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4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5D12-B57A-764A-88D4-15D8F810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A56B-FB15-0542-A75E-6747CFDF6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E10F3-3C2D-BE40-BA2D-194691BAA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C96E0-0692-EF4A-8609-B6E94380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1765-D89F-4E4F-9B69-7E1DE79ACBF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6F2A1-B444-9345-92EE-479AE13C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4AA5A-9264-F542-810A-1C26CD4A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F6A-0454-1645-ABF6-3FBDF8F0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4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136B-6E20-BF45-ABF4-82FB8502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DF42C-266E-A143-9027-66A7CDA3A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8BDAE-33EB-0644-A170-33D1138C6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D8192-ADED-FD4D-8303-99932ACFE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F3EB9-67FD-E24F-9F83-9E0CC9D7D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B37EC-755C-3340-8EBC-DA29D29B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1765-D89F-4E4F-9B69-7E1DE79ACBF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E4F66-AB3C-D64C-857B-0C15E3CA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025601-CCCE-8140-9A0E-53E7C352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F6A-0454-1645-ABF6-3FBDF8F0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16A3-E831-6345-933B-93EE6D0C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7C8EE-9681-C64B-8C72-B3A87A8B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1765-D89F-4E4F-9B69-7E1DE79ACBF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BF7FD-A16A-DD42-A8ED-48F7027F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D0D29-04DE-3C44-9405-8209D8B6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F6A-0454-1645-ABF6-3FBDF8F0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06B16-6D60-B349-913E-98CF02E5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1765-D89F-4E4F-9B69-7E1DE79ACBF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E69C16-E6F2-6545-9209-60CA72009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F44F1-84B6-8B40-ABC8-6FD300C7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F6A-0454-1645-ABF6-3FBDF8F0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1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701C-67F5-8849-BEF9-80A1B556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5E79C-CFB5-F24B-B3D0-2ED6B255D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C26DE-91D4-CF4A-92A3-14EC35FA8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6B526-8305-4948-8198-31D3F506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1765-D89F-4E4F-9B69-7E1DE79ACBF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2A33C-50F4-344B-953F-55FC936C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49481-4DEC-C840-BEED-8126725F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F6A-0454-1645-ABF6-3FBDF8F0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512C-C59A-A145-889B-97973E58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8C7F3C-F394-0D4F-A302-00BC86FB7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4D23F-91B3-4D43-BFBF-FC2EB0365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08580-56C1-7C47-8DD6-9DE94260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1765-D89F-4E4F-9B69-7E1DE79ACBF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CC9FC-548C-4A4E-AC9B-68B7FA98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E20B4-DA4D-3C4B-80DF-7E541696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BF6A-0454-1645-ABF6-3FBDF8F0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5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325968-5422-A446-8480-66AD8D84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F820-B32B-B644-AD4D-9DF37B4BC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1C7F-3D58-D445-BDE3-7474B19C9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21765-D89F-4E4F-9B69-7E1DE79ACBF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085B0-1AFA-B340-9723-C285F3B79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7B64-E371-8E42-960F-4D5528148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2BF6A-0454-1645-ABF6-3FBDF8F0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0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6D62-9373-8B43-8965-4C650D6CA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216" y="0"/>
            <a:ext cx="10565027" cy="18393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VGP assembly resources</a:t>
            </a: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 the UCSC Genome Browser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C1B25-E18A-6640-A61A-623D1608868E}"/>
              </a:ext>
            </a:extLst>
          </p:cNvPr>
          <p:cNvSpPr txBox="1"/>
          <p:nvPr/>
        </p:nvSpPr>
        <p:spPr>
          <a:xfrm>
            <a:off x="472967" y="1939661"/>
            <a:ext cx="860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Gateway page:  https://</a:t>
            </a:r>
            <a:r>
              <a:rPr lang="en-US" sz="2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hgdownload.soe.ucsc.edu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/hubs/VGP/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818C4-F56A-C749-8F0C-6B0810845A8A}"/>
              </a:ext>
            </a:extLst>
          </p:cNvPr>
          <p:cNvSpPr txBox="1"/>
          <p:nvPr/>
        </p:nvSpPr>
        <p:spPr>
          <a:xfrm>
            <a:off x="1059949" y="2443081"/>
            <a:ext cx="780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Each index is a set of three pages: Hub Access, Assembly Statistics, Track Statistics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5AB98-319A-7745-9B88-E69D96532C71}"/>
              </a:ext>
            </a:extLst>
          </p:cNvPr>
          <p:cNvSpPr txBox="1"/>
          <p:nvPr/>
        </p:nvSpPr>
        <p:spPr>
          <a:xfrm>
            <a:off x="472967" y="3429000"/>
            <a:ext cx="723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VGP assemblies are a subset of all assembly hubs at: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13D23-4790-ED4D-BE90-AF38FC05EEB3}"/>
              </a:ext>
            </a:extLst>
          </p:cNvPr>
          <p:cNvSpPr txBox="1"/>
          <p:nvPr/>
        </p:nvSpPr>
        <p:spPr>
          <a:xfrm>
            <a:off x="1059949" y="3890665"/>
            <a:ext cx="559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https://</a:t>
            </a:r>
            <a:r>
              <a:rPr lang="en-US" sz="2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hgdownload.soe.ucsc.edu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/hubs/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85CDA-9CEF-0341-B7F0-A277EE4E5158}"/>
              </a:ext>
            </a:extLst>
          </p:cNvPr>
          <p:cNvSpPr txBox="1"/>
          <p:nvPr/>
        </p:nvSpPr>
        <p:spPr>
          <a:xfrm>
            <a:off x="1059949" y="2881020"/>
            <a:ext cx="745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Currently: 93 primary assemblies, 71 alternate/haplotypes, 17 trios, 29 legacy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6DBE8E-8095-1B48-94C2-B9BB32C21E3A}"/>
              </a:ext>
            </a:extLst>
          </p:cNvPr>
          <p:cNvSpPr txBox="1"/>
          <p:nvPr/>
        </p:nvSpPr>
        <p:spPr>
          <a:xfrm>
            <a:off x="1086225" y="4489332"/>
            <a:ext cx="8558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Mostly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RefSeq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assemblies, a few GenBank, currently: 31 primates, 133 mammals,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110 fish, 80 birds, 42 other vertebrates, 132 plants, 239 invertebrates, 355 fungi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future plans for archaea, virus, bacteria == all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RefSeq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assemblies, over 220,000 assemblies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E17A8-E914-4F4B-82B6-19AADEE118B8}"/>
              </a:ext>
            </a:extLst>
          </p:cNvPr>
          <p:cNvSpPr txBox="1"/>
          <p:nvPr/>
        </p:nvSpPr>
        <p:spPr>
          <a:xfrm>
            <a:off x="481021" y="5484876"/>
            <a:ext cx="1018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 to make an assembly appear in the browser for a given assembly identifier:</a:t>
            </a:r>
          </a:p>
          <a:p>
            <a:pPr algn="ctr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https://</a:t>
            </a:r>
            <a:r>
              <a:rPr lang="en-US" sz="2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genome.ucsc.edu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/h/GCF_009762305.2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D98712-16E5-234C-B1D8-D7779CFF0C9A}"/>
              </a:ext>
            </a:extLst>
          </p:cNvPr>
          <p:cNvSpPr txBox="1"/>
          <p:nvPr/>
        </p:nvSpPr>
        <p:spPr>
          <a:xfrm>
            <a:off x="3858861" y="6416423"/>
            <a:ext cx="776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B92"/>
                </a:solidFill>
              </a:rPr>
              <a:t>VGP meeting 21 May 2021 – Hiram Clawson – U.C. Santa Cruz Genomics Institute</a:t>
            </a:r>
          </a:p>
        </p:txBody>
      </p:sp>
    </p:spTree>
    <p:extLst>
      <p:ext uri="{BB962C8B-B14F-4D97-AF65-F5344CB8AC3E}">
        <p14:creationId xmlns:p14="http://schemas.microsoft.com/office/powerpoint/2010/main" val="247041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423B927-E969-4B47-892E-0DBCB3F9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10" y="896622"/>
            <a:ext cx="10027645" cy="4206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DC1B25-E18A-6640-A61A-623D1608868E}"/>
              </a:ext>
            </a:extLst>
          </p:cNvPr>
          <p:cNvSpPr txBox="1"/>
          <p:nvPr/>
        </p:nvSpPr>
        <p:spPr>
          <a:xfrm>
            <a:off x="660525" y="245200"/>
            <a:ext cx="860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Find a genome assembly via the browser gateway page: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85CDA-9CEF-0341-B7F0-A277EE4E5158}"/>
              </a:ext>
            </a:extLst>
          </p:cNvPr>
          <p:cNvSpPr txBox="1"/>
          <p:nvPr/>
        </p:nvSpPr>
        <p:spPr>
          <a:xfrm>
            <a:off x="0" y="3159040"/>
            <a:ext cx="211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Enter a search word: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A33582-441E-C64B-8133-4A2390B15FE2}"/>
              </a:ext>
            </a:extLst>
          </p:cNvPr>
          <p:cNvCxnSpPr/>
          <p:nvPr/>
        </p:nvCxnSpPr>
        <p:spPr>
          <a:xfrm>
            <a:off x="10289628" y="631671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9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DC1B25-E18A-6640-A61A-623D1608868E}"/>
              </a:ext>
            </a:extLst>
          </p:cNvPr>
          <p:cNvSpPr txBox="1"/>
          <p:nvPr/>
        </p:nvSpPr>
        <p:spPr>
          <a:xfrm>
            <a:off x="660525" y="245200"/>
            <a:ext cx="927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Menu of assembly choices will appear, select one to view in browser: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85CDA-9CEF-0341-B7F0-A277EE4E5158}"/>
              </a:ext>
            </a:extLst>
          </p:cNvPr>
          <p:cNvSpPr txBox="1"/>
          <p:nvPr/>
        </p:nvSpPr>
        <p:spPr>
          <a:xfrm>
            <a:off x="114613" y="1536717"/>
            <a:ext cx="211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Enter a search word: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A33582-441E-C64B-8133-4A2390B15FE2}"/>
              </a:ext>
            </a:extLst>
          </p:cNvPr>
          <p:cNvCxnSpPr/>
          <p:nvPr/>
        </p:nvCxnSpPr>
        <p:spPr>
          <a:xfrm>
            <a:off x="10289628" y="631671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23C0CB5-E1AD-3A45-BCBC-0A1E7F62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46" y="859308"/>
            <a:ext cx="3755259" cy="5457409"/>
          </a:xfrm>
          <a:prstGeom prst="rect">
            <a:avLst/>
          </a:prstGeom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363E18C7-6DE5-5B4D-A734-7FD01E2B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6119" y="335941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DC1B25-E18A-6640-A61A-623D1608868E}"/>
              </a:ext>
            </a:extLst>
          </p:cNvPr>
          <p:cNvSpPr txBox="1"/>
          <p:nvPr/>
        </p:nvSpPr>
        <p:spPr>
          <a:xfrm>
            <a:off x="660525" y="245200"/>
            <a:ext cx="927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Blat tool: pull down the “Tools” menu, select blat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A33582-441E-C64B-8133-4A2390B15FE2}"/>
              </a:ext>
            </a:extLst>
          </p:cNvPr>
          <p:cNvCxnSpPr/>
          <p:nvPr/>
        </p:nvCxnSpPr>
        <p:spPr>
          <a:xfrm>
            <a:off x="10289628" y="631671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363E18C7-6DE5-5B4D-A734-7FD01E2B5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6119" y="3359412"/>
            <a:ext cx="457200" cy="457200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221F76-E22A-9845-A61D-AD599D136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61" y="1087395"/>
            <a:ext cx="11851278" cy="3694671"/>
          </a:xfrm>
          <a:prstGeom prst="rect">
            <a:avLst/>
          </a:prstGeom>
        </p:spPr>
      </p:pic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2B121ACB-ADC9-C64F-BC04-133CC7CE2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7800" y="154371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2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8370A0F-E5CA-EB4E-BDEB-0F2591496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060"/>
            <a:ext cx="12192000" cy="5111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DC1B25-E18A-6640-A61A-623D1608868E}"/>
              </a:ext>
            </a:extLst>
          </p:cNvPr>
          <p:cNvSpPr txBox="1"/>
          <p:nvPr/>
        </p:nvSpPr>
        <p:spPr>
          <a:xfrm>
            <a:off x="660525" y="245200"/>
            <a:ext cx="927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 example protein blat: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A33582-441E-C64B-8133-4A2390B15FE2}"/>
              </a:ext>
            </a:extLst>
          </p:cNvPr>
          <p:cNvCxnSpPr/>
          <p:nvPr/>
        </p:nvCxnSpPr>
        <p:spPr>
          <a:xfrm>
            <a:off x="10289628" y="631671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2B121ACB-ADC9-C64F-BC04-133CC7CE2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4397" y="564634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DC1B25-E18A-6640-A61A-623D1608868E}"/>
              </a:ext>
            </a:extLst>
          </p:cNvPr>
          <p:cNvSpPr txBox="1"/>
          <p:nvPr/>
        </p:nvSpPr>
        <p:spPr>
          <a:xfrm>
            <a:off x="660525" y="245200"/>
            <a:ext cx="927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To make your blat results persistent, build a custom track from the result: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A33582-441E-C64B-8133-4A2390B15FE2}"/>
              </a:ext>
            </a:extLst>
          </p:cNvPr>
          <p:cNvCxnSpPr/>
          <p:nvPr/>
        </p:nvCxnSpPr>
        <p:spPr>
          <a:xfrm>
            <a:off x="10289628" y="631671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C565DE24-D8DA-3B4C-BFFE-8A6745C27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0" y="942201"/>
            <a:ext cx="11988361" cy="4346491"/>
          </a:xfrm>
          <a:prstGeom prst="rect">
            <a:avLst/>
          </a:prstGeom>
        </p:spPr>
      </p:pic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2B121ACB-ADC9-C64F-BC04-133CC7CE2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5455" y="376263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DEB7B-4403-194C-9D3A-BDE2D368526C}"/>
              </a:ext>
            </a:extLst>
          </p:cNvPr>
          <p:cNvSpPr txBox="1"/>
          <p:nvPr/>
        </p:nvSpPr>
        <p:spPr>
          <a:xfrm>
            <a:off x="420414" y="885535"/>
            <a:ext cx="729372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#!/bin/bash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given an assembly ID: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export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asmId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="GCF_009762305.2"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California sea lion, Zalophus californianus,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GCF_009762305.2_mZalCal1.pri.v2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extract the path name elements from the assembly ID: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export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gcX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="${asmId:0:3}"       # substring, first three characters GCF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export d0="${asmId:4:3}"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export d1="${asmId:7:3}"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export d2="${asmId:10:3}"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this determines the path name to assembly hub directory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export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hubPath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="$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gcX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/$d0/$d1/$d2/$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asmId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"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need to have the asmId.2bit file in this working directory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for the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gfClient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command to function.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The 2bit file can be obtained from the assembly hub:</a:t>
            </a:r>
          </a:p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rsync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-a -P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rsync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://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hgdownload.soe.ucsc.edu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/hubs/$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hubPath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/$asmId.2bit ./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C1B25-E18A-6640-A61A-623D1608868E}"/>
              </a:ext>
            </a:extLst>
          </p:cNvPr>
          <p:cNvSpPr txBox="1"/>
          <p:nvPr/>
        </p:nvSpPr>
        <p:spPr>
          <a:xfrm>
            <a:off x="366235" y="373992"/>
            <a:ext cx="927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Command line blat from your desktop using ‘</a:t>
            </a:r>
            <a:r>
              <a:rPr lang="en-US" sz="2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kent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’ command: ‘</a:t>
            </a:r>
            <a:r>
              <a:rPr lang="en-US" sz="2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gfClient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’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A33582-441E-C64B-8133-4A2390B15FE2}"/>
              </a:ext>
            </a:extLst>
          </p:cNvPr>
          <p:cNvCxnSpPr/>
          <p:nvPr/>
        </p:nvCxnSpPr>
        <p:spPr>
          <a:xfrm>
            <a:off x="10289628" y="631671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093591C-DA5E-6D42-8CFA-CF94B28E2CDB}"/>
              </a:ext>
            </a:extLst>
          </p:cNvPr>
          <p:cNvSpPr txBox="1"/>
          <p:nvPr/>
        </p:nvSpPr>
        <p:spPr>
          <a:xfrm>
            <a:off x="392522" y="5334"/>
            <a:ext cx="870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These dynamic blat servers can be used from the command line.</a:t>
            </a:r>
          </a:p>
        </p:txBody>
      </p:sp>
    </p:spTree>
    <p:extLst>
      <p:ext uri="{BB962C8B-B14F-4D97-AF65-F5344CB8AC3E}">
        <p14:creationId xmlns:p14="http://schemas.microsoft.com/office/powerpoint/2010/main" val="94895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DEB7B-4403-194C-9D3A-BDE2D368526C}"/>
              </a:ext>
            </a:extLst>
          </p:cNvPr>
          <p:cNvSpPr txBox="1"/>
          <p:nvPr/>
        </p:nvSpPr>
        <p:spPr>
          <a:xfrm>
            <a:off x="420414" y="706865"/>
            <a:ext cx="841916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printf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"# protein blat local file ACE2.AA.faa to $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hubPath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\n"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head -3 ACE2.AA.faa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&gt;hg38.ACE2.AA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MSSSSWLLLSLVAVTAAQSTIEEQAKTFLDKFNHEAEDLFYQSSLASWNYNTNITEENVQ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NMNNAGDKWSAFLKEQSTLAQMYPLQEIQNLTVKLQLQALQQNGSSVLSEDKSKRLNTIL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gfClient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-genome=${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asmId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} -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genomeDataDir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=$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hubPath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\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-t=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dnax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q=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prot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dynablat-01 4040 . ACE2.AA.faa $asmId.ace2.AA.psl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Output is in GCF_009762305.2.ace2.AA.psl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printf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"# mRNA blat local file ACE2.mRNA.faa to $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hubPath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\n"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head -3 ACE2.mRNA.fa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&gt;hg38.ACE2.mRNA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GTGTTTGTCTTGACTGGCTAGCAACTTAGAACTTTTTAAAAGAGGCAAAGGCAGAGGAGA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ACAAAGGAAGGAGGAAGTAACTTGTGGAATGTTGAGAAAGCGCCCAACCCAAGTTCAAAG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gfClient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-genome=${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asmId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} -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genomeDataDir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=$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hubPath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\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-t=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dna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q=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dna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dynablat-01 4040 . ACE2.mRNA.fa $asmId.ace2.mRNA.psl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### Output is in GCF_009762305.2.ace2.mRNA.psl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C1B25-E18A-6640-A61A-623D1608868E}"/>
              </a:ext>
            </a:extLst>
          </p:cNvPr>
          <p:cNvSpPr txBox="1"/>
          <p:nvPr/>
        </p:nvSpPr>
        <p:spPr>
          <a:xfrm>
            <a:off x="408276" y="245200"/>
            <a:ext cx="451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Continued, page 2 of 2: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A33582-441E-C64B-8133-4A2390B15FE2}"/>
              </a:ext>
            </a:extLst>
          </p:cNvPr>
          <p:cNvCxnSpPr/>
          <p:nvPr/>
        </p:nvCxnSpPr>
        <p:spPr>
          <a:xfrm>
            <a:off x="10289628" y="631671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0EFCFD6-891E-5F4E-AA1D-76E8CF5A8E64}"/>
              </a:ext>
            </a:extLst>
          </p:cNvPr>
          <p:cNvSpPr txBox="1"/>
          <p:nvPr/>
        </p:nvSpPr>
        <p:spPr>
          <a:xfrm>
            <a:off x="8348845" y="358916"/>
            <a:ext cx="3769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7E79"/>
                </a:solidFill>
              </a:rPr>
              <a:t>YES !  This service could be overloaded.  Use it politely.</a:t>
            </a:r>
          </a:p>
          <a:p>
            <a:r>
              <a:rPr lang="en-US" sz="2400" dirty="0">
                <a:solidFill>
                  <a:srgbClr val="FF7E79"/>
                </a:solidFill>
              </a:rPr>
              <a:t>It will stop responding when</a:t>
            </a:r>
          </a:p>
          <a:p>
            <a:r>
              <a:rPr lang="en-US" sz="2400" dirty="0">
                <a:solidFill>
                  <a:srgbClr val="FF7E79"/>
                </a:solidFill>
              </a:rPr>
              <a:t>overloaded.  You can use the ‘blat’ command locally.</a:t>
            </a:r>
          </a:p>
        </p:txBody>
      </p:sp>
    </p:spTree>
    <p:extLst>
      <p:ext uri="{BB962C8B-B14F-4D97-AF65-F5344CB8AC3E}">
        <p14:creationId xmlns:p14="http://schemas.microsoft.com/office/powerpoint/2010/main" val="3607242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636</Words>
  <Application>Microsoft Macintosh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VGP assembly resources in the UCSC Genome Browser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VGP assembly resources in the UCSC Genome Browser</dc:title>
  <dc:creator>Hiram M Clawson</dc:creator>
  <cp:lastModifiedBy>Hiram M Clawson</cp:lastModifiedBy>
  <cp:revision>12</cp:revision>
  <dcterms:created xsi:type="dcterms:W3CDTF">2021-05-20T17:54:01Z</dcterms:created>
  <dcterms:modified xsi:type="dcterms:W3CDTF">2021-05-20T20:04:29Z</dcterms:modified>
</cp:coreProperties>
</file>