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32918400" cy="438912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D6B1EE3-66C5-E84B-8387-E077C44AC31D}">
          <p14:sldIdLst>
            <p14:sldId id="25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4" autoAdjust="0"/>
    <p:restoredTop sz="96210" autoAdjust="0"/>
  </p:normalViewPr>
  <p:slideViewPr>
    <p:cSldViewPr snapToGrid="0" snapToObjects="1">
      <p:cViewPr>
        <p:scale>
          <a:sx n="59" d="100"/>
          <a:sy n="59" d="100"/>
        </p:scale>
        <p:origin x="-848" y="-80"/>
      </p:cViewPr>
      <p:guideLst>
        <p:guide orient="horz" pos="13824"/>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832BE5-F38D-054E-9C6D-C3046BA4B58D}" type="datetimeFigureOut">
              <a:rPr lang="en-US" smtClean="0"/>
              <a:t>6/16/15</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2E0A79-1713-1B49-BAA7-D1C5DD7F26B6}" type="slidenum">
              <a:rPr lang="en-US" smtClean="0"/>
              <a:t>‹#›</a:t>
            </a:fld>
            <a:endParaRPr lang="en-US" dirty="0"/>
          </a:p>
        </p:txBody>
      </p:sp>
    </p:spTree>
    <p:extLst>
      <p:ext uri="{BB962C8B-B14F-4D97-AF65-F5344CB8AC3E}">
        <p14:creationId xmlns:p14="http://schemas.microsoft.com/office/powerpoint/2010/main" val="2708923011"/>
      </p:ext>
    </p:extLst>
  </p:cSld>
  <p:clrMap bg1="lt1" tx1="dk1" bg2="lt2" tx2="dk2" accent1="accent1" accent2="accent2" accent3="accent3" accent4="accent4" accent5="accent5" accent6="accent6" hlink="hlink" folHlink="folHlink"/>
  <p:notesStyle>
    <a:lvl1pPr marL="0" algn="l" defTabSz="2194560" rtl="0" eaLnBrk="1" latinLnBrk="0" hangingPunct="1">
      <a:defRPr sz="5800" kern="1200">
        <a:solidFill>
          <a:schemeClr val="tx1"/>
        </a:solidFill>
        <a:latin typeface="+mn-lt"/>
        <a:ea typeface="+mn-ea"/>
        <a:cs typeface="+mn-cs"/>
      </a:defRPr>
    </a:lvl1pPr>
    <a:lvl2pPr marL="2194560" algn="l" defTabSz="2194560" rtl="0" eaLnBrk="1" latinLnBrk="0" hangingPunct="1">
      <a:defRPr sz="5800" kern="1200">
        <a:solidFill>
          <a:schemeClr val="tx1"/>
        </a:solidFill>
        <a:latin typeface="+mn-lt"/>
        <a:ea typeface="+mn-ea"/>
        <a:cs typeface="+mn-cs"/>
      </a:defRPr>
    </a:lvl2pPr>
    <a:lvl3pPr marL="4389120" algn="l" defTabSz="2194560" rtl="0" eaLnBrk="1" latinLnBrk="0" hangingPunct="1">
      <a:defRPr sz="5800" kern="1200">
        <a:solidFill>
          <a:schemeClr val="tx1"/>
        </a:solidFill>
        <a:latin typeface="+mn-lt"/>
        <a:ea typeface="+mn-ea"/>
        <a:cs typeface="+mn-cs"/>
      </a:defRPr>
    </a:lvl3pPr>
    <a:lvl4pPr marL="6583680" algn="l" defTabSz="2194560" rtl="0" eaLnBrk="1" latinLnBrk="0" hangingPunct="1">
      <a:defRPr sz="5800" kern="1200">
        <a:solidFill>
          <a:schemeClr val="tx1"/>
        </a:solidFill>
        <a:latin typeface="+mn-lt"/>
        <a:ea typeface="+mn-ea"/>
        <a:cs typeface="+mn-cs"/>
      </a:defRPr>
    </a:lvl4pPr>
    <a:lvl5pPr marL="8778240" algn="l" defTabSz="2194560" rtl="0" eaLnBrk="1" latinLnBrk="0" hangingPunct="1">
      <a:defRPr sz="5800" kern="1200">
        <a:solidFill>
          <a:schemeClr val="tx1"/>
        </a:solidFill>
        <a:latin typeface="+mn-lt"/>
        <a:ea typeface="+mn-ea"/>
        <a:cs typeface="+mn-cs"/>
      </a:defRPr>
    </a:lvl5pPr>
    <a:lvl6pPr marL="10972800" algn="l" defTabSz="2194560" rtl="0" eaLnBrk="1" latinLnBrk="0" hangingPunct="1">
      <a:defRPr sz="5800" kern="1200">
        <a:solidFill>
          <a:schemeClr val="tx1"/>
        </a:solidFill>
        <a:latin typeface="+mn-lt"/>
        <a:ea typeface="+mn-ea"/>
        <a:cs typeface="+mn-cs"/>
      </a:defRPr>
    </a:lvl6pPr>
    <a:lvl7pPr marL="13167360" algn="l" defTabSz="2194560" rtl="0" eaLnBrk="1" latinLnBrk="0" hangingPunct="1">
      <a:defRPr sz="5800" kern="1200">
        <a:solidFill>
          <a:schemeClr val="tx1"/>
        </a:solidFill>
        <a:latin typeface="+mn-lt"/>
        <a:ea typeface="+mn-ea"/>
        <a:cs typeface="+mn-cs"/>
      </a:defRPr>
    </a:lvl7pPr>
    <a:lvl8pPr marL="15361920" algn="l" defTabSz="2194560" rtl="0" eaLnBrk="1" latinLnBrk="0" hangingPunct="1">
      <a:defRPr sz="5800" kern="1200">
        <a:solidFill>
          <a:schemeClr val="tx1"/>
        </a:solidFill>
        <a:latin typeface="+mn-lt"/>
        <a:ea typeface="+mn-ea"/>
        <a:cs typeface="+mn-cs"/>
      </a:defRPr>
    </a:lvl8pPr>
    <a:lvl9pPr marL="17556480" algn="l" defTabSz="219456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2E0A79-1713-1B49-BAA7-D1C5DD7F26B6}" type="slidenum">
              <a:rPr lang="en-US" smtClean="0"/>
              <a:t>1</a:t>
            </a:fld>
            <a:endParaRPr lang="en-US" dirty="0"/>
          </a:p>
        </p:txBody>
      </p:sp>
    </p:spTree>
    <p:extLst>
      <p:ext uri="{BB962C8B-B14F-4D97-AF65-F5344CB8AC3E}">
        <p14:creationId xmlns:p14="http://schemas.microsoft.com/office/powerpoint/2010/main" val="1191349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3"/>
            <a:ext cx="2798064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4E6379-2BD0-B446-9E45-78A1CE28C615}" type="datetimeFigureOut">
              <a:rPr lang="en-US" smtClean="0"/>
              <a:t>6/16/15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1351AE-D031-0F43-AEF8-A92361400912}" type="slidenum">
              <a:rPr lang="en-US" smtClean="0"/>
              <a:t>‹#›</a:t>
            </a:fld>
            <a:endParaRPr lang="en-US" dirty="0"/>
          </a:p>
        </p:txBody>
      </p:sp>
    </p:spTree>
    <p:extLst>
      <p:ext uri="{BB962C8B-B14F-4D97-AF65-F5344CB8AC3E}">
        <p14:creationId xmlns:p14="http://schemas.microsoft.com/office/powerpoint/2010/main" val="2706101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E6379-2BD0-B446-9E45-78A1CE28C615}" type="datetimeFigureOut">
              <a:rPr lang="en-US" smtClean="0"/>
              <a:t>6/16/15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1351AE-D031-0F43-AEF8-A92361400912}" type="slidenum">
              <a:rPr lang="en-US" smtClean="0"/>
              <a:t>‹#›</a:t>
            </a:fld>
            <a:endParaRPr lang="en-US" dirty="0"/>
          </a:p>
        </p:txBody>
      </p:sp>
    </p:spTree>
    <p:extLst>
      <p:ext uri="{BB962C8B-B14F-4D97-AF65-F5344CB8AC3E}">
        <p14:creationId xmlns:p14="http://schemas.microsoft.com/office/powerpoint/2010/main" val="1402609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1757686"/>
            <a:ext cx="7406640" cy="37449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1757686"/>
            <a:ext cx="21671280" cy="37449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E6379-2BD0-B446-9E45-78A1CE28C615}" type="datetimeFigureOut">
              <a:rPr lang="en-US" smtClean="0"/>
              <a:t>6/16/15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1351AE-D031-0F43-AEF8-A92361400912}" type="slidenum">
              <a:rPr lang="en-US" smtClean="0"/>
              <a:t>‹#›</a:t>
            </a:fld>
            <a:endParaRPr lang="en-US" dirty="0"/>
          </a:p>
        </p:txBody>
      </p:sp>
    </p:spTree>
    <p:extLst>
      <p:ext uri="{BB962C8B-B14F-4D97-AF65-F5344CB8AC3E}">
        <p14:creationId xmlns:p14="http://schemas.microsoft.com/office/powerpoint/2010/main" val="220102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E6379-2BD0-B446-9E45-78A1CE28C615}" type="datetimeFigureOut">
              <a:rPr lang="en-US" smtClean="0"/>
              <a:t>6/16/15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1351AE-D031-0F43-AEF8-A92361400912}" type="slidenum">
              <a:rPr lang="en-US" smtClean="0"/>
              <a:t>‹#›</a:t>
            </a:fld>
            <a:endParaRPr lang="en-US" dirty="0"/>
          </a:p>
        </p:txBody>
      </p:sp>
    </p:spTree>
    <p:extLst>
      <p:ext uri="{BB962C8B-B14F-4D97-AF65-F5344CB8AC3E}">
        <p14:creationId xmlns:p14="http://schemas.microsoft.com/office/powerpoint/2010/main" val="3660403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8204163"/>
            <a:ext cx="27980640" cy="871728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18602968"/>
            <a:ext cx="27980640" cy="96011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4E6379-2BD0-B446-9E45-78A1CE28C615}" type="datetimeFigureOut">
              <a:rPr lang="en-US" smtClean="0"/>
              <a:t>6/16/15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1351AE-D031-0F43-AEF8-A92361400912}" type="slidenum">
              <a:rPr lang="en-US" smtClean="0"/>
              <a:t>‹#›</a:t>
            </a:fld>
            <a:endParaRPr lang="en-US" dirty="0"/>
          </a:p>
        </p:txBody>
      </p:sp>
    </p:spTree>
    <p:extLst>
      <p:ext uri="{BB962C8B-B14F-4D97-AF65-F5344CB8AC3E}">
        <p14:creationId xmlns:p14="http://schemas.microsoft.com/office/powerpoint/2010/main" val="62149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10241283"/>
            <a:ext cx="14538960" cy="2896616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10241283"/>
            <a:ext cx="14538960" cy="2896616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4E6379-2BD0-B446-9E45-78A1CE28C615}" type="datetimeFigureOut">
              <a:rPr lang="en-US" smtClean="0"/>
              <a:t>6/16/15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1351AE-D031-0F43-AEF8-A92361400912}" type="slidenum">
              <a:rPr lang="en-US" smtClean="0"/>
              <a:t>‹#›</a:t>
            </a:fld>
            <a:endParaRPr lang="en-US" dirty="0"/>
          </a:p>
        </p:txBody>
      </p:sp>
    </p:spTree>
    <p:extLst>
      <p:ext uri="{BB962C8B-B14F-4D97-AF65-F5344CB8AC3E}">
        <p14:creationId xmlns:p14="http://schemas.microsoft.com/office/powerpoint/2010/main" val="217387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1" y="9824725"/>
            <a:ext cx="14544677"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645921" y="13919202"/>
            <a:ext cx="14544677"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9824725"/>
            <a:ext cx="14550390"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6722092" y="13919202"/>
            <a:ext cx="14550390"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4E6379-2BD0-B446-9E45-78A1CE28C615}" type="datetimeFigureOut">
              <a:rPr lang="en-US" smtClean="0"/>
              <a:t>6/16/15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1351AE-D031-0F43-AEF8-A92361400912}" type="slidenum">
              <a:rPr lang="en-US" smtClean="0"/>
              <a:t>‹#›</a:t>
            </a:fld>
            <a:endParaRPr lang="en-US" dirty="0"/>
          </a:p>
        </p:txBody>
      </p:sp>
    </p:spTree>
    <p:extLst>
      <p:ext uri="{BB962C8B-B14F-4D97-AF65-F5344CB8AC3E}">
        <p14:creationId xmlns:p14="http://schemas.microsoft.com/office/powerpoint/2010/main" val="51611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4E6379-2BD0-B446-9E45-78A1CE28C615}" type="datetimeFigureOut">
              <a:rPr lang="en-US" smtClean="0"/>
              <a:t>6/16/15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1351AE-D031-0F43-AEF8-A92361400912}" type="slidenum">
              <a:rPr lang="en-US" smtClean="0"/>
              <a:t>‹#›</a:t>
            </a:fld>
            <a:endParaRPr lang="en-US" dirty="0"/>
          </a:p>
        </p:txBody>
      </p:sp>
    </p:spTree>
    <p:extLst>
      <p:ext uri="{BB962C8B-B14F-4D97-AF65-F5344CB8AC3E}">
        <p14:creationId xmlns:p14="http://schemas.microsoft.com/office/powerpoint/2010/main" val="16753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E6379-2BD0-B446-9E45-78A1CE28C615}" type="datetimeFigureOut">
              <a:rPr lang="en-US" smtClean="0"/>
              <a:t>6/16/15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1351AE-D031-0F43-AEF8-A92361400912}" type="slidenum">
              <a:rPr lang="en-US" smtClean="0"/>
              <a:t>‹#›</a:t>
            </a:fld>
            <a:endParaRPr lang="en-US" dirty="0"/>
          </a:p>
        </p:txBody>
      </p:sp>
    </p:spTree>
    <p:extLst>
      <p:ext uri="{BB962C8B-B14F-4D97-AF65-F5344CB8AC3E}">
        <p14:creationId xmlns:p14="http://schemas.microsoft.com/office/powerpoint/2010/main" val="324878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3" y="1747520"/>
            <a:ext cx="10829927" cy="743712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2870180" y="1747525"/>
            <a:ext cx="18402300" cy="3745992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3" y="9184645"/>
            <a:ext cx="10829927" cy="300228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E6379-2BD0-B446-9E45-78A1CE28C615}" type="datetimeFigureOut">
              <a:rPr lang="en-US" smtClean="0"/>
              <a:t>6/16/15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1351AE-D031-0F43-AEF8-A92361400912}" type="slidenum">
              <a:rPr lang="en-US" smtClean="0"/>
              <a:t>‹#›</a:t>
            </a:fld>
            <a:endParaRPr lang="en-US" dirty="0"/>
          </a:p>
        </p:txBody>
      </p:sp>
    </p:spTree>
    <p:extLst>
      <p:ext uri="{BB962C8B-B14F-4D97-AF65-F5344CB8AC3E}">
        <p14:creationId xmlns:p14="http://schemas.microsoft.com/office/powerpoint/2010/main" val="106651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2"/>
            <a:ext cx="19751040" cy="362712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6452237" y="3921760"/>
            <a:ext cx="19751040" cy="2633472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6452237" y="34350965"/>
            <a:ext cx="19751040" cy="515111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E6379-2BD0-B446-9E45-78A1CE28C615}" type="datetimeFigureOut">
              <a:rPr lang="en-US" smtClean="0"/>
              <a:t>6/16/15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1351AE-D031-0F43-AEF8-A92361400912}" type="slidenum">
              <a:rPr lang="en-US" smtClean="0"/>
              <a:t>‹#›</a:t>
            </a:fld>
            <a:endParaRPr lang="en-US" dirty="0"/>
          </a:p>
        </p:txBody>
      </p:sp>
    </p:spTree>
    <p:extLst>
      <p:ext uri="{BB962C8B-B14F-4D97-AF65-F5344CB8AC3E}">
        <p14:creationId xmlns:p14="http://schemas.microsoft.com/office/powerpoint/2010/main" val="6408588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0241283"/>
            <a:ext cx="29626560" cy="28966163"/>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E14E6379-2BD0-B446-9E45-78A1CE28C615}" type="datetimeFigureOut">
              <a:rPr lang="en-US" smtClean="0"/>
              <a:t>6/16/15</a:t>
            </a:fld>
            <a:endParaRPr lang="en-US" dirty="0"/>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961351AE-D031-0F43-AEF8-A92361400912}" type="slidenum">
              <a:rPr lang="en-US" smtClean="0"/>
              <a:t>‹#›</a:t>
            </a:fld>
            <a:endParaRPr lang="en-US" dirty="0"/>
          </a:p>
        </p:txBody>
      </p:sp>
    </p:spTree>
    <p:extLst>
      <p:ext uri="{BB962C8B-B14F-4D97-AF65-F5344CB8AC3E}">
        <p14:creationId xmlns:p14="http://schemas.microsoft.com/office/powerpoint/2010/main" val="649217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jpg"/><Relationship Id="rId12" Type="http://schemas.openxmlformats.org/officeDocument/2006/relationships/image" Target="../media/image10.png"/><Relationship Id="rId13" Type="http://schemas.openxmlformats.org/officeDocument/2006/relationships/hyperlink" Target="mailto:genome@soe.ucsc.edu" TargetMode="External"/><Relationship Id="rId14" Type="http://schemas.openxmlformats.org/officeDocument/2006/relationships/hyperlink" Target="http://genome.ucsc.edu/training/" TargetMode="External"/><Relationship Id="rId15" Type="http://schemas.openxmlformats.org/officeDocument/2006/relationships/image" Target="../media/image11.tiff"/><Relationship Id="rId16" Type="http://schemas.openxmlformats.org/officeDocument/2006/relationships/image" Target="../media/image12.png"/><Relationship Id="rId17" Type="http://schemas.openxmlformats.org/officeDocument/2006/relationships/image" Target="../media/image13.png"/><Relationship Id="rId18" Type="http://schemas.openxmlformats.org/officeDocument/2006/relationships/image" Target="../media/image14.gif"/><Relationship Id="rId19"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tiff"/><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emf"/><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08001" y="548119"/>
            <a:ext cx="24502398" cy="2212768"/>
          </a:xfrm>
          <a:prstGeom prst="rect">
            <a:avLst/>
          </a:prstGeom>
        </p:spPr>
        <p:txBody>
          <a:bodyPr vert="horz" lIns="438912" tIns="219456" rIns="438912" bIns="219456" rtlCol="0" anchor="ctr">
            <a:noAutofit/>
          </a:bodyPr>
          <a:lstStyle>
            <a:lvl1pPr algn="ctr" defTabSz="2194560" rtl="0" eaLnBrk="1" latinLnBrk="0" hangingPunct="1">
              <a:spcBef>
                <a:spcPct val="0"/>
              </a:spcBef>
              <a:buNone/>
              <a:defRPr sz="21100" kern="1200">
                <a:solidFill>
                  <a:schemeClr val="tx1"/>
                </a:solidFill>
                <a:latin typeface="+mj-lt"/>
                <a:ea typeface="+mj-ea"/>
                <a:cs typeface="+mj-cs"/>
              </a:defRPr>
            </a:lvl1pPr>
          </a:lstStyle>
          <a:p>
            <a:r>
              <a:rPr lang="en-US" sz="8000" b="1" dirty="0" smtClean="0">
                <a:latin typeface="Arial"/>
                <a:cs typeface="Arial"/>
              </a:rPr>
              <a:t>Use The UCSC Genome Browser To Visualize And Analyze Your Genomic Data</a:t>
            </a:r>
            <a:endParaRPr lang="en-US" sz="8000" b="1" dirty="0">
              <a:latin typeface="Arial"/>
              <a:cs typeface="Arial"/>
            </a:endParaRPr>
          </a:p>
        </p:txBody>
      </p:sp>
      <p:sp>
        <p:nvSpPr>
          <p:cNvPr id="5" name="Rectangle 4"/>
          <p:cNvSpPr/>
          <p:nvPr/>
        </p:nvSpPr>
        <p:spPr>
          <a:xfrm>
            <a:off x="2138525" y="3315809"/>
            <a:ext cx="28641351" cy="2246769"/>
          </a:xfrm>
          <a:prstGeom prst="rect">
            <a:avLst/>
          </a:prstGeom>
        </p:spPr>
        <p:txBody>
          <a:bodyPr wrap="square">
            <a:spAutoFit/>
          </a:bodyPr>
          <a:lstStyle/>
          <a:p>
            <a:pPr algn="ctr"/>
            <a:r>
              <a:rPr lang="en-US" sz="3600" dirty="0" smtClean="0">
                <a:latin typeface="Arial"/>
                <a:cs typeface="Arial"/>
              </a:rPr>
              <a:t>Matthew L. Speir</a:t>
            </a:r>
            <a:r>
              <a:rPr lang="en-US" sz="3600" baseline="30000" dirty="0" smtClean="0">
                <a:latin typeface="Arial"/>
                <a:cs typeface="Arial"/>
              </a:rPr>
              <a:t>1</a:t>
            </a:r>
            <a:r>
              <a:rPr lang="en-US" sz="3600" dirty="0" smtClean="0">
                <a:latin typeface="Arial"/>
                <a:cs typeface="Arial"/>
              </a:rPr>
              <a:t>, Angie S. Hinrichs</a:t>
            </a:r>
            <a:r>
              <a:rPr lang="en-US" sz="3600" baseline="30000" dirty="0" smtClean="0">
                <a:latin typeface="Arial"/>
                <a:cs typeface="Arial"/>
              </a:rPr>
              <a:t>1</a:t>
            </a:r>
            <a:r>
              <a:rPr lang="en-US" sz="3600" dirty="0" smtClean="0">
                <a:latin typeface="Arial"/>
                <a:cs typeface="Arial"/>
              </a:rPr>
              <a:t>, Maximilian Haeussler</a:t>
            </a:r>
            <a:r>
              <a:rPr lang="en-US" sz="3600" baseline="30000" dirty="0" smtClean="0">
                <a:latin typeface="Arial"/>
                <a:cs typeface="Arial"/>
              </a:rPr>
              <a:t>1</a:t>
            </a:r>
            <a:r>
              <a:rPr lang="en-US" sz="3600" dirty="0" smtClean="0">
                <a:latin typeface="Arial"/>
                <a:cs typeface="Arial"/>
              </a:rPr>
              <a:t>, Brian J. Raney</a:t>
            </a:r>
            <a:r>
              <a:rPr lang="en-US" sz="3600" baseline="30000" dirty="0" smtClean="0">
                <a:latin typeface="Arial"/>
                <a:cs typeface="Arial"/>
              </a:rPr>
              <a:t>1</a:t>
            </a:r>
            <a:r>
              <a:rPr lang="en-US" sz="3600" dirty="0" smtClean="0">
                <a:latin typeface="Arial"/>
                <a:cs typeface="Arial"/>
              </a:rPr>
              <a:t>, Hiram Clawson</a:t>
            </a:r>
            <a:r>
              <a:rPr lang="en-US" sz="3600" baseline="30000" dirty="0" smtClean="0">
                <a:latin typeface="Arial"/>
                <a:cs typeface="Arial"/>
              </a:rPr>
              <a:t>1</a:t>
            </a:r>
            <a:r>
              <a:rPr lang="en-US" sz="3600" dirty="0" smtClean="0">
                <a:latin typeface="Arial"/>
                <a:cs typeface="Arial"/>
              </a:rPr>
              <a:t>, Kate R. Rosenbloom</a:t>
            </a:r>
            <a:r>
              <a:rPr lang="en-US" sz="3600" baseline="30000" dirty="0" smtClean="0">
                <a:latin typeface="Arial"/>
                <a:cs typeface="Arial"/>
              </a:rPr>
              <a:t>1</a:t>
            </a:r>
            <a:r>
              <a:rPr lang="en-US" sz="3600" dirty="0" smtClean="0">
                <a:latin typeface="Arial"/>
                <a:cs typeface="Arial"/>
              </a:rPr>
              <a:t>, Galt P. Barber</a:t>
            </a:r>
            <a:r>
              <a:rPr lang="en-US" sz="3600" baseline="30000" dirty="0" smtClean="0">
                <a:latin typeface="Arial"/>
                <a:cs typeface="Arial"/>
              </a:rPr>
              <a:t>1</a:t>
            </a:r>
            <a:r>
              <a:rPr lang="en-US" sz="3600" dirty="0" smtClean="0">
                <a:latin typeface="Arial"/>
                <a:cs typeface="Arial"/>
              </a:rPr>
              <a:t>,</a:t>
            </a:r>
          </a:p>
          <a:p>
            <a:pPr algn="ctr"/>
            <a:r>
              <a:rPr lang="en-US" sz="3600" dirty="0" smtClean="0">
                <a:latin typeface="Arial"/>
                <a:cs typeface="Arial"/>
              </a:rPr>
              <a:t>Jonathan Casper</a:t>
            </a:r>
            <a:r>
              <a:rPr lang="en-US" sz="3600" baseline="30000" dirty="0" smtClean="0">
                <a:latin typeface="Arial"/>
                <a:cs typeface="Arial"/>
              </a:rPr>
              <a:t>1</a:t>
            </a:r>
            <a:r>
              <a:rPr lang="en-US" sz="3600" dirty="0" smtClean="0">
                <a:latin typeface="Arial"/>
                <a:cs typeface="Arial"/>
              </a:rPr>
              <a:t>, Steve Heitner</a:t>
            </a:r>
            <a:r>
              <a:rPr lang="en-US" sz="3600" baseline="30000" dirty="0" smtClean="0">
                <a:latin typeface="Arial"/>
                <a:cs typeface="Arial"/>
              </a:rPr>
              <a:t>1</a:t>
            </a:r>
            <a:r>
              <a:rPr lang="en-US" sz="3600" dirty="0" smtClean="0">
                <a:latin typeface="Arial"/>
                <a:cs typeface="Arial"/>
              </a:rPr>
              <a:t>, </a:t>
            </a:r>
            <a:r>
              <a:rPr lang="en-US" sz="3600" dirty="0" err="1" smtClean="0">
                <a:latin typeface="Arial"/>
                <a:cs typeface="Arial"/>
              </a:rPr>
              <a:t>Luvina</a:t>
            </a:r>
            <a:r>
              <a:rPr lang="en-US" sz="3600" dirty="0" smtClean="0">
                <a:latin typeface="Arial"/>
                <a:cs typeface="Arial"/>
              </a:rPr>
              <a:t> Guruvadoo</a:t>
            </a:r>
            <a:r>
              <a:rPr lang="en-US" sz="3600" baseline="30000" dirty="0" smtClean="0">
                <a:latin typeface="Arial"/>
                <a:cs typeface="Arial"/>
              </a:rPr>
              <a:t>1</a:t>
            </a:r>
            <a:r>
              <a:rPr lang="en-US" sz="3600" dirty="0" smtClean="0">
                <a:latin typeface="Arial"/>
                <a:cs typeface="Arial"/>
              </a:rPr>
              <a:t>, Pauline A. Fujita</a:t>
            </a:r>
            <a:r>
              <a:rPr lang="en-US" sz="3600" baseline="30000" dirty="0" smtClean="0">
                <a:latin typeface="Arial"/>
                <a:cs typeface="Arial"/>
              </a:rPr>
              <a:t>1</a:t>
            </a:r>
            <a:r>
              <a:rPr lang="en-US" sz="3600" smtClean="0">
                <a:latin typeface="Arial"/>
                <a:cs typeface="Arial"/>
              </a:rPr>
              <a:t>, Brian T</a:t>
            </a:r>
            <a:r>
              <a:rPr lang="en-US" sz="3600" dirty="0" smtClean="0">
                <a:latin typeface="Arial"/>
                <a:cs typeface="Arial"/>
              </a:rPr>
              <a:t>. Lee</a:t>
            </a:r>
            <a:r>
              <a:rPr lang="en-US" sz="3600" baseline="30000" dirty="0" smtClean="0">
                <a:latin typeface="Arial"/>
                <a:cs typeface="Arial"/>
              </a:rPr>
              <a:t>1</a:t>
            </a:r>
            <a:r>
              <a:rPr lang="en-US" sz="3600" dirty="0" smtClean="0">
                <a:latin typeface="Arial"/>
                <a:cs typeface="Arial"/>
              </a:rPr>
              <a:t>,  Ann S. Zweig</a:t>
            </a:r>
            <a:r>
              <a:rPr lang="en-US" sz="3600" baseline="30000" dirty="0" smtClean="0">
                <a:latin typeface="Arial"/>
                <a:cs typeface="Arial"/>
              </a:rPr>
              <a:t>1</a:t>
            </a:r>
            <a:r>
              <a:rPr lang="en-US" sz="3600" dirty="0" smtClean="0">
                <a:latin typeface="Arial"/>
                <a:cs typeface="Arial"/>
              </a:rPr>
              <a:t>, Donna Karolchik</a:t>
            </a:r>
            <a:r>
              <a:rPr lang="en-US" sz="3600" baseline="30000" dirty="0" smtClean="0">
                <a:latin typeface="Arial"/>
                <a:cs typeface="Arial"/>
              </a:rPr>
              <a:t>1</a:t>
            </a:r>
            <a:r>
              <a:rPr lang="en-US" sz="3600" dirty="0" smtClean="0">
                <a:latin typeface="Arial"/>
                <a:cs typeface="Arial"/>
              </a:rPr>
              <a:t>,</a:t>
            </a:r>
          </a:p>
          <a:p>
            <a:pPr algn="ctr"/>
            <a:r>
              <a:rPr lang="en-US" sz="3600" dirty="0" smtClean="0">
                <a:latin typeface="Arial"/>
                <a:cs typeface="Arial"/>
              </a:rPr>
              <a:t>Robert M. Kuhn</a:t>
            </a:r>
            <a:r>
              <a:rPr lang="en-US" sz="3600" baseline="30000" dirty="0" smtClean="0">
                <a:latin typeface="Arial"/>
                <a:cs typeface="Arial"/>
              </a:rPr>
              <a:t>1</a:t>
            </a:r>
            <a:r>
              <a:rPr lang="en-US" sz="3600" dirty="0" smtClean="0">
                <a:latin typeface="Arial"/>
                <a:cs typeface="Arial"/>
              </a:rPr>
              <a:t>, David Haussler</a:t>
            </a:r>
            <a:r>
              <a:rPr lang="en-US" sz="3600" baseline="30000" dirty="0" smtClean="0">
                <a:latin typeface="Arial"/>
                <a:cs typeface="Arial"/>
              </a:rPr>
              <a:t>1,2</a:t>
            </a:r>
            <a:r>
              <a:rPr lang="en-US" sz="3600" dirty="0" smtClean="0">
                <a:latin typeface="Arial"/>
                <a:cs typeface="Arial"/>
              </a:rPr>
              <a:t>, W. James Kent</a:t>
            </a:r>
            <a:r>
              <a:rPr lang="en-US" sz="3600" baseline="30000" dirty="0" smtClean="0">
                <a:latin typeface="Arial"/>
                <a:cs typeface="Arial"/>
              </a:rPr>
              <a:t>1</a:t>
            </a:r>
            <a:r>
              <a:rPr lang="en-US" sz="3600" dirty="0" smtClean="0">
                <a:latin typeface="Arial"/>
                <a:cs typeface="Arial"/>
              </a:rPr>
              <a:t> </a:t>
            </a:r>
            <a:endParaRPr lang="en-US" sz="3200" dirty="0" smtClean="0">
              <a:latin typeface="Arial"/>
              <a:cs typeface="Arial"/>
            </a:endParaRPr>
          </a:p>
          <a:p>
            <a:pPr algn="ctr"/>
            <a:r>
              <a:rPr lang="en-US" sz="3200" baseline="30000" dirty="0" smtClean="0">
                <a:latin typeface="Arial"/>
                <a:cs typeface="Arial"/>
              </a:rPr>
              <a:t>1 </a:t>
            </a:r>
            <a:r>
              <a:rPr lang="en-US" sz="3200" dirty="0" smtClean="0">
                <a:latin typeface="Arial"/>
                <a:cs typeface="Arial"/>
              </a:rPr>
              <a:t>University of California Santa Cruz Genomics Institute, Santa Cruz, CA; </a:t>
            </a:r>
            <a:r>
              <a:rPr lang="en-US" sz="3200" baseline="30000" dirty="0" smtClean="0">
                <a:latin typeface="Arial"/>
                <a:cs typeface="Arial"/>
              </a:rPr>
              <a:t>2</a:t>
            </a:r>
            <a:r>
              <a:rPr lang="en-US" sz="3200" dirty="0" smtClean="0">
                <a:latin typeface="Arial"/>
                <a:cs typeface="Arial"/>
              </a:rPr>
              <a:t>Howard Hughes Medical Institute, UCSC, Santa Cruz, CA </a:t>
            </a:r>
            <a:endParaRPr lang="en-US" sz="3200" dirty="0">
              <a:latin typeface="Arial"/>
              <a:cs typeface="Arial"/>
            </a:endParaRPr>
          </a:p>
        </p:txBody>
      </p:sp>
      <p:sp>
        <p:nvSpPr>
          <p:cNvPr id="6" name="TextBox 5"/>
          <p:cNvSpPr txBox="1"/>
          <p:nvPr/>
        </p:nvSpPr>
        <p:spPr>
          <a:xfrm>
            <a:off x="655502" y="5974924"/>
            <a:ext cx="14365330" cy="896450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b="1" dirty="0" smtClean="0">
                <a:latin typeface="Arial"/>
                <a:cs typeface="Arial"/>
              </a:rPr>
              <a:t>Introduction</a:t>
            </a:r>
          </a:p>
          <a:p>
            <a:pPr algn="just">
              <a:lnSpc>
                <a:spcPct val="120000"/>
              </a:lnSpc>
            </a:pPr>
            <a:r>
              <a:rPr lang="en-US" sz="3200" dirty="0" smtClean="0">
                <a:latin typeface="Arial"/>
                <a:cs typeface="Arial"/>
              </a:rPr>
              <a:t>The UCSC Genome Browser (http://</a:t>
            </a:r>
            <a:r>
              <a:rPr lang="en-US" sz="3200" dirty="0" err="1" smtClean="0">
                <a:latin typeface="Arial"/>
                <a:cs typeface="Arial"/>
              </a:rPr>
              <a:t>genome.ucsc.edu</a:t>
            </a:r>
            <a:r>
              <a:rPr lang="en-US" sz="3200" dirty="0" smtClean="0">
                <a:latin typeface="Arial"/>
                <a:cs typeface="Arial"/>
              </a:rPr>
              <a:t>) is a free, web-based tool that integrates and displays genomic data from a wide variety of sources, including </a:t>
            </a:r>
            <a:r>
              <a:rPr lang="en-US" sz="3200" dirty="0" err="1" smtClean="0">
                <a:latin typeface="Arial"/>
                <a:cs typeface="Arial"/>
              </a:rPr>
              <a:t>GenBank</a:t>
            </a:r>
            <a:r>
              <a:rPr lang="en-US" sz="3200" dirty="0" smtClean="0">
                <a:latin typeface="Arial"/>
                <a:cs typeface="Arial"/>
              </a:rPr>
              <a:t>, ENCODE, UCSC and many others. We provide several tools to help users upload their own data and view it alongside this genomic information or export the data for analysis with other applications. Large genomic data sets and custom genome assemblies can be uploaded and displayed using the browser’s data hub tools. If you need to view private data, such as protected patient data from a clinical trial, Genome Browser in a Box (</a:t>
            </a:r>
            <a:r>
              <a:rPr lang="en-US" sz="3200" dirty="0" err="1" smtClean="0">
                <a:latin typeface="Arial"/>
                <a:cs typeface="Arial"/>
              </a:rPr>
              <a:t>GBiB</a:t>
            </a:r>
            <a:r>
              <a:rPr lang="en-US" sz="3200" dirty="0" smtClean="0">
                <a:latin typeface="Arial"/>
                <a:cs typeface="Arial"/>
              </a:rPr>
              <a:t>) allows you to run your own private copy of the Genome Browser on your own computer. The new Data Integrator tool lets you quickly combine input from up to five genome-wide data sets, including your own data uploaded through custom tracks or track hubs, and then export a customized output set based on intersections with a primary track. We are continually working to extend our toolset to allow users to explore their data in new and unique ways. </a:t>
            </a:r>
            <a:endParaRPr lang="en-US" sz="3200" dirty="0" smtClean="0">
              <a:latin typeface="Arial"/>
              <a:cs typeface="Arial"/>
            </a:endParaRPr>
          </a:p>
        </p:txBody>
      </p:sp>
      <p:sp>
        <p:nvSpPr>
          <p:cNvPr id="7" name="TextBox 6"/>
          <p:cNvSpPr txBox="1"/>
          <p:nvPr/>
        </p:nvSpPr>
        <p:spPr>
          <a:xfrm>
            <a:off x="23218446" y="12089202"/>
            <a:ext cx="8835638" cy="132343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b="1" dirty="0" smtClean="0">
                <a:latin typeface="Arial"/>
                <a:cs typeface="Arial"/>
              </a:rPr>
              <a:t>Use The Genome Browser In A Box To View Your Private Data</a:t>
            </a:r>
          </a:p>
        </p:txBody>
      </p:sp>
      <p:sp>
        <p:nvSpPr>
          <p:cNvPr id="8" name="TextBox 7"/>
          <p:cNvSpPr txBox="1"/>
          <p:nvPr/>
        </p:nvSpPr>
        <p:spPr>
          <a:xfrm>
            <a:off x="728774" y="15219266"/>
            <a:ext cx="14365331" cy="132343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b="1" dirty="0" smtClean="0">
                <a:latin typeface="Arial"/>
                <a:cs typeface="Arial"/>
              </a:rPr>
              <a:t>Use The Data Integrator To Intersect </a:t>
            </a:r>
          </a:p>
          <a:p>
            <a:pPr algn="ctr"/>
            <a:r>
              <a:rPr lang="en-US" sz="4000" b="1" dirty="0" smtClean="0">
                <a:latin typeface="Arial"/>
                <a:cs typeface="Arial"/>
              </a:rPr>
              <a:t>Multiple Data Sets At Once</a:t>
            </a:r>
          </a:p>
        </p:txBody>
      </p:sp>
      <p:sp>
        <p:nvSpPr>
          <p:cNvPr id="9" name="TextBox 8"/>
          <p:cNvSpPr txBox="1"/>
          <p:nvPr/>
        </p:nvSpPr>
        <p:spPr>
          <a:xfrm>
            <a:off x="15556609" y="12089202"/>
            <a:ext cx="7661837" cy="1938992"/>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b="1" dirty="0" smtClean="0">
                <a:latin typeface="Arial"/>
                <a:cs typeface="Arial"/>
              </a:rPr>
              <a:t>Load Your Data Into </a:t>
            </a:r>
          </a:p>
          <a:p>
            <a:pPr algn="ctr"/>
            <a:r>
              <a:rPr lang="en-US" sz="4000" b="1" dirty="0" smtClean="0">
                <a:latin typeface="Arial"/>
                <a:cs typeface="Arial"/>
              </a:rPr>
              <a:t>The Genome Browser Using Data Hubs</a:t>
            </a:r>
          </a:p>
        </p:txBody>
      </p:sp>
      <p:sp>
        <p:nvSpPr>
          <p:cNvPr id="12" name="TextBox 11"/>
          <p:cNvSpPr txBox="1"/>
          <p:nvPr/>
        </p:nvSpPr>
        <p:spPr>
          <a:xfrm>
            <a:off x="19572625" y="38131689"/>
            <a:ext cx="12630896" cy="5139869"/>
          </a:xfrm>
          <a:prstGeom prst="rect">
            <a:avLst/>
          </a:prstGeom>
          <a:noFill/>
          <a:ln>
            <a:solidFill>
              <a:srgbClr val="000000"/>
            </a:solidFill>
          </a:ln>
        </p:spPr>
        <p:txBody>
          <a:bodyPr wrap="square" rtlCol="0">
            <a:spAutoFit/>
          </a:bodyPr>
          <a:lstStyle/>
          <a:p>
            <a:r>
              <a:rPr lang="en-US" sz="3200" b="1" dirty="0" smtClean="0">
                <a:latin typeface="Arial"/>
                <a:cs typeface="Arial"/>
              </a:rPr>
              <a:t>Acknowledgements:</a:t>
            </a:r>
          </a:p>
          <a:p>
            <a:r>
              <a:rPr lang="en-US" sz="2000" dirty="0" smtClean="0">
                <a:latin typeface="Arial"/>
                <a:cs typeface="Arial"/>
              </a:rPr>
              <a:t>This work is funded by the National Human Genome Research Institute (5 U41 HG002371 to UCSC Center for Genomic Science). We would like to acknowledge the work of the UCSC Genome Bioinformatics technical staff (http://genome.ucsc.edu/staff.html), our many collaborators and our users for their feedback and support.</a:t>
            </a:r>
          </a:p>
          <a:p>
            <a:endParaRPr lang="en-US" sz="2400" dirty="0">
              <a:latin typeface="Arial"/>
              <a:cs typeface="Arial"/>
            </a:endParaRPr>
          </a:p>
          <a:p>
            <a:r>
              <a:rPr lang="en-US" sz="3200" b="1" dirty="0" smtClean="0">
                <a:latin typeface="Arial"/>
                <a:cs typeface="Arial"/>
              </a:rPr>
              <a:t>Reference:</a:t>
            </a:r>
          </a:p>
          <a:p>
            <a:r>
              <a:rPr lang="en-US" sz="2000" dirty="0" smtClean="0">
                <a:latin typeface="Arial"/>
                <a:cs typeface="Arial"/>
              </a:rPr>
              <a:t>The UCSC Genome Browser database: 2015 update. Rosenbloom KR, Armstrong J, Barber GP, Casper J, Clawson H, Diekhans M, Dreszer TR, Fujita PA, Guruvadoo L, Haeussler M, Harte RA, Heitner S, Hickey G, Hinrichs AS, Hubley R, Karolchik D, Learned K, Lee BT, Li CH, Miga KH, Nguyen N, Paten B, Raney BJ, Smit AF, Speir ML, Zweig AS, Haussler D, Kuhn RM, Kent WJ. Nucleic Acids Res. 2015 Jan;43(Database issue):D670-81.</a:t>
            </a:r>
          </a:p>
          <a:p>
            <a:endParaRPr lang="en-US" sz="2000" dirty="0" smtClean="0">
              <a:latin typeface="Arial"/>
              <a:cs typeface="Arial"/>
            </a:endParaRPr>
          </a:p>
          <a:p>
            <a:r>
              <a:rPr lang="en-US" sz="2000" dirty="0" smtClean="0">
                <a:latin typeface="Arial"/>
                <a:cs typeface="Arial"/>
              </a:rPr>
              <a:t>Navigating protected genomics data with UCSC Genome Browser in a Box. Haeussler M, Raney BJ, Hinrichs AS, Clawson H, Zweig AS, Karolchik D, Casper J, Speir ML, Haussler D, Kent WJ. Bioinformatics. 2015 Mar 1;31(5):764-6.</a:t>
            </a:r>
          </a:p>
        </p:txBody>
      </p:sp>
      <p:sp>
        <p:nvSpPr>
          <p:cNvPr id="15" name="TextBox 14"/>
          <p:cNvSpPr txBox="1"/>
          <p:nvPr/>
        </p:nvSpPr>
        <p:spPr>
          <a:xfrm>
            <a:off x="655503" y="42246532"/>
            <a:ext cx="11588330" cy="1077218"/>
          </a:xfrm>
          <a:prstGeom prst="rect">
            <a:avLst/>
          </a:prstGeom>
          <a:noFill/>
        </p:spPr>
        <p:txBody>
          <a:bodyPr wrap="square" numCol="1" spcCol="685800" rtlCol="0">
            <a:spAutoFit/>
          </a:bodyPr>
          <a:lstStyle/>
          <a:p>
            <a:r>
              <a:rPr lang="en-US" sz="3200" dirty="0" smtClean="0">
                <a:latin typeface="Arial"/>
                <a:cs typeface="Arial"/>
              </a:rPr>
              <a:t>For more information on using the Data Integrator, see:</a:t>
            </a:r>
          </a:p>
          <a:p>
            <a:r>
              <a:rPr lang="en-US" sz="3200" dirty="0" smtClean="0">
                <a:latin typeface="Arial"/>
                <a:cs typeface="Arial"/>
              </a:rPr>
              <a:t>http://genome.ucsc.edu/goldenPath/help/hgIntegratorHelp.html</a:t>
            </a:r>
          </a:p>
        </p:txBody>
      </p:sp>
      <p:pic>
        <p:nvPicPr>
          <p:cNvPr id="26" name="Picture 25" descr="UC-Santa-Cruz-Genomics-Inst_090314.t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49540" y="865633"/>
            <a:ext cx="4568862" cy="1745052"/>
          </a:xfrm>
          <a:prstGeom prst="rect">
            <a:avLst/>
          </a:prstGeom>
        </p:spPr>
      </p:pic>
      <p:sp>
        <p:nvSpPr>
          <p:cNvPr id="27" name="TextBox 26"/>
          <p:cNvSpPr txBox="1"/>
          <p:nvPr/>
        </p:nvSpPr>
        <p:spPr>
          <a:xfrm>
            <a:off x="15556609" y="14212860"/>
            <a:ext cx="7661837" cy="6986527"/>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latin typeface="Arial"/>
                <a:cs typeface="Arial"/>
              </a:rPr>
              <a:t>Tracks hubs - package and upload any number of tracks for existing assemblies. </a:t>
            </a:r>
          </a:p>
          <a:p>
            <a:endParaRPr lang="en-US" sz="3200" dirty="0">
              <a:latin typeface="Arial"/>
              <a:cs typeface="Arial"/>
            </a:endParaRPr>
          </a:p>
          <a:p>
            <a:r>
              <a:rPr lang="en-US" sz="3200" dirty="0" smtClean="0">
                <a:latin typeface="Arial"/>
                <a:cs typeface="Arial"/>
              </a:rPr>
              <a:t>Assembly hubs - upload a custom assembly and related annotations to view in the Genome Browser.</a:t>
            </a:r>
          </a:p>
          <a:p>
            <a:endParaRPr lang="en-US" sz="3200" dirty="0" smtClean="0">
              <a:latin typeface="Arial"/>
              <a:cs typeface="Arial"/>
            </a:endParaRPr>
          </a:p>
          <a:p>
            <a:r>
              <a:rPr lang="en-US" sz="3200" dirty="0" smtClean="0">
                <a:latin typeface="Arial"/>
                <a:cs typeface="Arial"/>
              </a:rPr>
              <a:t>Both support bigBed, bigWig, bigGenePred, BAM, VCF, and HAL formats.</a:t>
            </a:r>
          </a:p>
          <a:p>
            <a:endParaRPr lang="en-US" sz="3200" dirty="0" smtClean="0">
              <a:latin typeface="Arial"/>
              <a:cs typeface="Arial"/>
            </a:endParaRPr>
          </a:p>
          <a:p>
            <a:r>
              <a:rPr lang="en-US" sz="3200" dirty="0" smtClean="0">
                <a:latin typeface="Arial"/>
                <a:cs typeface="Arial"/>
              </a:rPr>
              <a:t>Find more information and examples at:</a:t>
            </a:r>
          </a:p>
          <a:p>
            <a:r>
              <a:rPr lang="en-US" sz="3200" dirty="0" smtClean="0">
                <a:latin typeface="Arial"/>
                <a:cs typeface="Arial"/>
              </a:rPr>
              <a:t>http://genome.ucsc.edu/goldenPath/help/hgTrackHubHelp.html</a:t>
            </a:r>
          </a:p>
        </p:txBody>
      </p:sp>
      <p:pic>
        <p:nvPicPr>
          <p:cNvPr id="28" name="Picture 27" descr="Screenshot 2015-06-15 12.43.09.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3091" y="31052819"/>
            <a:ext cx="11856036" cy="19732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 name="Picture 29" descr="Screenshot 2015-06-15 12.42.00.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939824" y="19507750"/>
            <a:ext cx="9094919" cy="2501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5" name="Picture 34" descr="hgt_genome_533b_f3bf40.eps"/>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556609" y="6836872"/>
            <a:ext cx="16646912" cy="3665060"/>
          </a:xfrm>
          <a:prstGeom prst="rect">
            <a:avLst/>
          </a:prstGeom>
          <a:ln>
            <a:solidFill>
              <a:srgbClr val="000000"/>
            </a:solidFill>
          </a:ln>
        </p:spPr>
      </p:pic>
      <p:sp>
        <p:nvSpPr>
          <p:cNvPr id="39" name="TextBox 38"/>
          <p:cNvSpPr txBox="1"/>
          <p:nvPr/>
        </p:nvSpPr>
        <p:spPr>
          <a:xfrm>
            <a:off x="787002" y="19470106"/>
            <a:ext cx="5252684" cy="2554545"/>
          </a:xfrm>
          <a:prstGeom prst="rect">
            <a:avLst/>
          </a:prstGeom>
          <a:noFill/>
        </p:spPr>
        <p:txBody>
          <a:bodyPr wrap="square" rtlCol="0">
            <a:spAutoFit/>
          </a:bodyPr>
          <a:lstStyle/>
          <a:p>
            <a:r>
              <a:rPr lang="en-US" sz="3200" dirty="0" smtClean="0">
                <a:latin typeface="Arial"/>
                <a:cs typeface="Arial"/>
              </a:rPr>
              <a:t>Start by choosing your assembly from one of the hundreds hosted by UCSC, or upload your own with an assembly hub.</a:t>
            </a:r>
            <a:endParaRPr lang="en-US" sz="3200" dirty="0">
              <a:latin typeface="Arial"/>
              <a:cs typeface="Arial"/>
            </a:endParaRPr>
          </a:p>
        </p:txBody>
      </p:sp>
      <p:sp>
        <p:nvSpPr>
          <p:cNvPr id="40" name="TextBox 39"/>
          <p:cNvSpPr txBox="1"/>
          <p:nvPr/>
        </p:nvSpPr>
        <p:spPr>
          <a:xfrm>
            <a:off x="787002" y="22305787"/>
            <a:ext cx="14247741" cy="1077218"/>
          </a:xfrm>
          <a:prstGeom prst="rect">
            <a:avLst/>
          </a:prstGeom>
          <a:noFill/>
        </p:spPr>
        <p:txBody>
          <a:bodyPr wrap="square" numCol="1" rtlCol="0">
            <a:spAutoFit/>
          </a:bodyPr>
          <a:lstStyle/>
          <a:p>
            <a:r>
              <a:rPr lang="en-US" sz="3200" dirty="0" smtClean="0">
                <a:latin typeface="Arial"/>
                <a:cs typeface="Arial"/>
              </a:rPr>
              <a:t>Next, choose a region to query. This can be a single or set of regions, genome-wide, or a position found by search term.</a:t>
            </a:r>
            <a:endParaRPr lang="en-US" sz="3200" dirty="0">
              <a:latin typeface="Arial"/>
              <a:cs typeface="Arial"/>
            </a:endParaRPr>
          </a:p>
        </p:txBody>
      </p:sp>
      <p:sp>
        <p:nvSpPr>
          <p:cNvPr id="41" name="TextBox 40"/>
          <p:cNvSpPr txBox="1"/>
          <p:nvPr/>
        </p:nvSpPr>
        <p:spPr>
          <a:xfrm>
            <a:off x="773091" y="25399183"/>
            <a:ext cx="4801118" cy="4031873"/>
          </a:xfrm>
          <a:prstGeom prst="rect">
            <a:avLst/>
          </a:prstGeom>
          <a:noFill/>
        </p:spPr>
        <p:txBody>
          <a:bodyPr wrap="square" rtlCol="0">
            <a:spAutoFit/>
          </a:bodyPr>
          <a:lstStyle/>
          <a:p>
            <a:r>
              <a:rPr lang="en-US" sz="3200" dirty="0" smtClean="0">
                <a:latin typeface="Arial"/>
                <a:cs typeface="Arial"/>
              </a:rPr>
              <a:t>Choose up to four tracks to intersect with a primary track. </a:t>
            </a:r>
          </a:p>
          <a:p>
            <a:endParaRPr lang="en-US" sz="3200" dirty="0" smtClean="0">
              <a:latin typeface="Arial"/>
              <a:cs typeface="Arial"/>
            </a:endParaRPr>
          </a:p>
          <a:p>
            <a:r>
              <a:rPr lang="en-US" sz="3200" dirty="0" smtClean="0">
                <a:latin typeface="Arial"/>
                <a:cs typeface="Arial"/>
              </a:rPr>
              <a:t>Tracks can be ones UCSC provides or ones uploaded using custom tracks or track hubs.</a:t>
            </a:r>
          </a:p>
        </p:txBody>
      </p:sp>
      <p:pic>
        <p:nvPicPr>
          <p:cNvPr id="43" name="Picture 42" descr="Screenshot 2015-06-15 15.03.00.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459887" y="23649908"/>
            <a:ext cx="9664626" cy="7090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8" name="TextBox 47"/>
          <p:cNvSpPr txBox="1"/>
          <p:nvPr/>
        </p:nvSpPr>
        <p:spPr>
          <a:xfrm>
            <a:off x="787001" y="34364934"/>
            <a:ext cx="8285476" cy="4524315"/>
          </a:xfrm>
          <a:prstGeom prst="rect">
            <a:avLst/>
          </a:prstGeom>
          <a:noFill/>
        </p:spPr>
        <p:txBody>
          <a:bodyPr wrap="square" rtlCol="0">
            <a:spAutoFit/>
          </a:bodyPr>
          <a:lstStyle/>
          <a:p>
            <a:r>
              <a:rPr lang="en-US" sz="3200" dirty="0" smtClean="0">
                <a:latin typeface="Arial"/>
                <a:cs typeface="Arial"/>
              </a:rPr>
              <a:t>Lastly, configure your output.</a:t>
            </a:r>
          </a:p>
          <a:p>
            <a:endParaRPr lang="en-US" sz="3200" dirty="0">
              <a:latin typeface="Arial"/>
              <a:cs typeface="Arial"/>
            </a:endParaRPr>
          </a:p>
          <a:p>
            <a:r>
              <a:rPr lang="en-US" sz="3200" dirty="0">
                <a:latin typeface="Arial"/>
                <a:cs typeface="Arial"/>
              </a:rPr>
              <a:t>V</a:t>
            </a:r>
            <a:r>
              <a:rPr lang="en-US" sz="3200" dirty="0" smtClean="0">
                <a:latin typeface="Arial"/>
                <a:cs typeface="Arial"/>
              </a:rPr>
              <a:t>iew your output in your web browser or save it to a file, optionally compressed with gzip.</a:t>
            </a:r>
          </a:p>
          <a:p>
            <a:endParaRPr lang="en-US" sz="3200" dirty="0">
              <a:latin typeface="Arial"/>
              <a:cs typeface="Arial"/>
            </a:endParaRPr>
          </a:p>
          <a:p>
            <a:r>
              <a:rPr lang="en-US" sz="3200" dirty="0" smtClean="0">
                <a:latin typeface="Arial"/>
                <a:cs typeface="Arial"/>
              </a:rPr>
              <a:t>By default, all fields from selected tracks are output. Click “Choose fields” </a:t>
            </a:r>
            <a:r>
              <a:rPr lang="en-US" sz="3200" dirty="0">
                <a:latin typeface="Arial"/>
                <a:cs typeface="Arial"/>
              </a:rPr>
              <a:t>t</a:t>
            </a:r>
            <a:r>
              <a:rPr lang="en-US" sz="3200" dirty="0" smtClean="0">
                <a:latin typeface="Arial"/>
                <a:cs typeface="Arial"/>
              </a:rPr>
              <a:t>o customize the fields in your output.</a:t>
            </a:r>
          </a:p>
        </p:txBody>
      </p:sp>
      <p:sp>
        <p:nvSpPr>
          <p:cNvPr id="49" name="TextBox 48"/>
          <p:cNvSpPr txBox="1"/>
          <p:nvPr/>
        </p:nvSpPr>
        <p:spPr>
          <a:xfrm>
            <a:off x="23625213" y="20872683"/>
            <a:ext cx="8578308" cy="10433627"/>
          </a:xfrm>
          <a:prstGeom prst="rect">
            <a:avLst/>
          </a:prstGeom>
          <a:noFill/>
        </p:spPr>
        <p:txBody>
          <a:bodyPr wrap="square" rtlCol="0">
            <a:spAutoFit/>
          </a:bodyPr>
          <a:lstStyle/>
          <a:p>
            <a:r>
              <a:rPr lang="en-US" sz="3200" dirty="0" smtClean="0">
                <a:latin typeface="Arial"/>
                <a:cs typeface="Arial"/>
              </a:rPr>
              <a:t>GBiB is a virtual machine that runs on your computer.</a:t>
            </a:r>
            <a:r>
              <a:rPr lang="en-US" sz="3200" dirty="0">
                <a:latin typeface="Arial"/>
                <a:cs typeface="Arial"/>
              </a:rPr>
              <a:t> </a:t>
            </a:r>
            <a:r>
              <a:rPr lang="en-US" sz="3200" dirty="0" smtClean="0">
                <a:latin typeface="Arial"/>
                <a:cs typeface="Arial"/>
              </a:rPr>
              <a:t>It supports custom tracks and data hubs. Any personal data loaded into GBiB</a:t>
            </a:r>
            <a:r>
              <a:rPr lang="en-US" sz="3200" dirty="0">
                <a:latin typeface="Arial"/>
                <a:cs typeface="Arial"/>
              </a:rPr>
              <a:t> </a:t>
            </a:r>
            <a:r>
              <a:rPr lang="en-US" sz="3200" dirty="0" smtClean="0">
                <a:latin typeface="Arial"/>
                <a:cs typeface="Arial"/>
              </a:rPr>
              <a:t>never leaves your computer.</a:t>
            </a:r>
          </a:p>
          <a:p>
            <a:endParaRPr lang="en-US" sz="3200" dirty="0">
              <a:latin typeface="Arial"/>
              <a:cs typeface="Arial"/>
            </a:endParaRPr>
          </a:p>
          <a:p>
            <a:r>
              <a:rPr lang="en-US" sz="3200" dirty="0" smtClean="0">
                <a:latin typeface="Arial"/>
                <a:cs typeface="Arial"/>
              </a:rPr>
              <a:t>The hgMirror tool allows for easy downloading of genomic data for quicker access.</a:t>
            </a:r>
          </a:p>
          <a:p>
            <a:endParaRPr lang="en-US" sz="3200" dirty="0" smtClean="0">
              <a:latin typeface="Arial"/>
              <a:cs typeface="Arial"/>
            </a:endParaRPr>
          </a:p>
          <a:p>
            <a:r>
              <a:rPr lang="en-US" sz="3200" dirty="0" smtClean="0">
                <a:latin typeface="Arial"/>
                <a:cs typeface="Arial"/>
              </a:rPr>
              <a:t>Runs on Windows, Mac, or Linux. Download is 7GB, which expands to 20GB.</a:t>
            </a:r>
          </a:p>
          <a:p>
            <a:endParaRPr lang="en-US" sz="3200" dirty="0" smtClean="0">
              <a:latin typeface="Arial"/>
              <a:cs typeface="Arial"/>
            </a:endParaRPr>
          </a:p>
          <a:p>
            <a:r>
              <a:rPr lang="en-US" sz="3200" dirty="0" smtClean="0">
                <a:latin typeface="Arial"/>
                <a:cs typeface="Arial"/>
              </a:rPr>
              <a:t>Get it today!</a:t>
            </a:r>
          </a:p>
          <a:p>
            <a:pPr marL="514350" indent="-514350">
              <a:buAutoNum type="arabicPeriod"/>
            </a:pPr>
            <a:r>
              <a:rPr lang="en-US" sz="3200" dirty="0" smtClean="0">
                <a:latin typeface="Arial"/>
                <a:cs typeface="Arial"/>
              </a:rPr>
              <a:t>Download GBiB from Genome Browser Store: https://genome-store.ucsc.edu/</a:t>
            </a:r>
          </a:p>
          <a:p>
            <a:pPr marL="514350" indent="-514350">
              <a:buAutoNum type="arabicPeriod"/>
            </a:pPr>
            <a:r>
              <a:rPr lang="en-US" sz="3200" dirty="0" smtClean="0">
                <a:latin typeface="Arial"/>
                <a:cs typeface="Arial"/>
              </a:rPr>
              <a:t>Download and install VirtualBox: https://www.virtualbox.org/</a:t>
            </a:r>
          </a:p>
          <a:p>
            <a:pPr marL="514350" indent="-514350">
              <a:buAutoNum type="arabicPeriod"/>
            </a:pPr>
            <a:r>
              <a:rPr lang="en-US" sz="3200" dirty="0" smtClean="0">
                <a:latin typeface="Arial"/>
                <a:cs typeface="Arial"/>
              </a:rPr>
              <a:t>Unzip GBiB file and load it into VirtualBox</a:t>
            </a:r>
          </a:p>
          <a:p>
            <a:endParaRPr lang="en-US" sz="3200" dirty="0">
              <a:latin typeface="Arial"/>
              <a:cs typeface="Arial"/>
            </a:endParaRPr>
          </a:p>
          <a:p>
            <a:r>
              <a:rPr lang="en-US" sz="3200" dirty="0" smtClean="0">
                <a:latin typeface="Arial"/>
                <a:cs typeface="Arial"/>
              </a:rPr>
              <a:t>For more information on using GBiB, see:</a:t>
            </a:r>
          </a:p>
          <a:p>
            <a:r>
              <a:rPr lang="en-US" sz="3200" dirty="0" smtClean="0">
                <a:latin typeface="Arial"/>
                <a:cs typeface="Arial"/>
              </a:rPr>
              <a:t>http://genome.ucsc.edu/goldenPath/help/gbib.html</a:t>
            </a:r>
          </a:p>
        </p:txBody>
      </p:sp>
      <p:pic>
        <p:nvPicPr>
          <p:cNvPr id="51" name="Picture 50" descr="Screenshot 2015-06-15 15.24.32.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8774" y="39989619"/>
            <a:ext cx="10380413" cy="2142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7" name="Picture 56" descr="Screenshot 2015-06-15 16.12.00.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5556609" y="25511531"/>
            <a:ext cx="7661838" cy="5794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9" name="Picture 58" descr="Screenshot 2015-06-15 16.13.40.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556609" y="21854108"/>
            <a:ext cx="7661837" cy="3259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0" name="Picture 59" descr="F1.large.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218447" y="13535751"/>
            <a:ext cx="8835638" cy="6479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4" name="Picture 43" descr="newChooseFields.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252290" y="32537733"/>
            <a:ext cx="9957536" cy="7923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4" name="TextBox 63"/>
          <p:cNvSpPr txBox="1"/>
          <p:nvPr/>
        </p:nvSpPr>
        <p:spPr>
          <a:xfrm>
            <a:off x="19572625" y="32537733"/>
            <a:ext cx="12630896" cy="5201424"/>
          </a:xfrm>
          <a:prstGeom prst="rect">
            <a:avLst/>
          </a:prstGeom>
          <a:noFill/>
          <a:ln w="12700" cmpd="sng">
            <a:solidFill>
              <a:srgbClr val="000000"/>
            </a:solidFill>
          </a:ln>
        </p:spPr>
        <p:txBody>
          <a:bodyPr wrap="square" numCol="2" spcCol="640080" rtlCol="0">
            <a:spAutoFit/>
          </a:bodyPr>
          <a:lstStyle/>
          <a:p>
            <a:r>
              <a:rPr lang="en-US" sz="4000" b="1" dirty="0" smtClean="0">
                <a:latin typeface="Arial"/>
                <a:cs typeface="Arial"/>
              </a:rPr>
              <a:t>More information:</a:t>
            </a:r>
          </a:p>
          <a:p>
            <a:endParaRPr lang="en-US" sz="2400" dirty="0" smtClean="0">
              <a:latin typeface="Arial"/>
              <a:cs typeface="Arial"/>
            </a:endParaRPr>
          </a:p>
          <a:p>
            <a:r>
              <a:rPr lang="en-US" sz="3200" dirty="0" smtClean="0">
                <a:latin typeface="Arial"/>
                <a:cs typeface="Arial"/>
              </a:rPr>
              <a:t>Send us a message on our public mailing list:</a:t>
            </a:r>
          </a:p>
          <a:p>
            <a:r>
              <a:rPr lang="en-US" sz="3200" dirty="0" smtClean="0">
                <a:latin typeface="Arial"/>
                <a:cs typeface="Arial"/>
                <a:hlinkClick r:id="rId13"/>
              </a:rPr>
              <a:t>genome@soe.ucsc.edu</a:t>
            </a:r>
            <a:endParaRPr lang="en-US" sz="3200" dirty="0" smtClean="0">
              <a:latin typeface="Arial"/>
              <a:cs typeface="Arial"/>
            </a:endParaRPr>
          </a:p>
          <a:p>
            <a:endParaRPr lang="en-US" sz="3200" dirty="0" smtClean="0">
              <a:latin typeface="Arial"/>
              <a:cs typeface="Arial"/>
            </a:endParaRPr>
          </a:p>
          <a:p>
            <a:r>
              <a:rPr lang="en-US" sz="3200" dirty="0" smtClean="0">
                <a:latin typeface="Arial"/>
                <a:cs typeface="Arial"/>
              </a:rPr>
              <a:t>View training info, </a:t>
            </a:r>
            <a:r>
              <a:rPr lang="en-US" sz="3200" dirty="0">
                <a:latin typeface="Arial"/>
                <a:cs typeface="Arial"/>
              </a:rPr>
              <a:t>v</a:t>
            </a:r>
            <a:r>
              <a:rPr lang="en-US" sz="3200" dirty="0" smtClean="0">
                <a:latin typeface="Arial"/>
                <a:cs typeface="Arial"/>
              </a:rPr>
              <a:t>ideos, and user’s </a:t>
            </a:r>
            <a:r>
              <a:rPr lang="en-US" sz="3200" dirty="0">
                <a:latin typeface="Arial"/>
                <a:cs typeface="Arial"/>
              </a:rPr>
              <a:t>g</a:t>
            </a:r>
            <a:r>
              <a:rPr lang="en-US" sz="3200" dirty="0" smtClean="0">
                <a:latin typeface="Arial"/>
                <a:cs typeface="Arial"/>
              </a:rPr>
              <a:t>uides: </a:t>
            </a:r>
          </a:p>
          <a:p>
            <a:r>
              <a:rPr lang="en-US" sz="3200" dirty="0" smtClean="0">
                <a:latin typeface="Arial"/>
                <a:cs typeface="Arial"/>
                <a:hlinkClick r:id="rId14"/>
              </a:rPr>
              <a:t>http://genome.ucsc.edu/training/</a:t>
            </a:r>
            <a:endParaRPr lang="en-US" sz="3200" dirty="0" smtClean="0">
              <a:latin typeface="Arial"/>
              <a:cs typeface="Arial"/>
            </a:endParaRPr>
          </a:p>
          <a:p>
            <a:r>
              <a:rPr lang="en-US" sz="1100" dirty="0" smtClean="0">
                <a:latin typeface="Arial"/>
                <a:cs typeface="Arial"/>
              </a:rPr>
              <a:t>		</a:t>
            </a:r>
          </a:p>
          <a:p>
            <a:endParaRPr lang="en-US" sz="1100" dirty="0" smtClean="0">
              <a:latin typeface="Arial"/>
              <a:cs typeface="Arial"/>
            </a:endParaRPr>
          </a:p>
          <a:p>
            <a:endParaRPr lang="en-US" sz="1100" dirty="0" smtClean="0">
              <a:latin typeface="Arial"/>
              <a:cs typeface="Arial"/>
            </a:endParaRPr>
          </a:p>
          <a:p>
            <a:endParaRPr lang="en-US" sz="1100" dirty="0" smtClean="0">
              <a:latin typeface="Arial"/>
              <a:cs typeface="Arial"/>
            </a:endParaRPr>
          </a:p>
          <a:p>
            <a:endParaRPr lang="en-US" sz="3200" dirty="0" smtClean="0">
              <a:latin typeface="Arial"/>
              <a:cs typeface="Arial"/>
            </a:endParaRPr>
          </a:p>
          <a:p>
            <a:endParaRPr lang="en-US" sz="3200" dirty="0">
              <a:latin typeface="Arial"/>
              <a:cs typeface="Arial"/>
            </a:endParaRPr>
          </a:p>
          <a:p>
            <a:r>
              <a:rPr lang="en-US" sz="3200" dirty="0" smtClean="0">
                <a:latin typeface="Arial"/>
                <a:cs typeface="Arial"/>
              </a:rPr>
              <a:t>Find </a:t>
            </a:r>
            <a:r>
              <a:rPr lang="en-US" sz="3200" dirty="0" smtClean="0">
                <a:latin typeface="Arial"/>
                <a:cs typeface="Arial"/>
              </a:rPr>
              <a:t>us on: </a:t>
            </a:r>
            <a:endParaRPr lang="en-US" sz="3200" dirty="0">
              <a:latin typeface="Arial"/>
              <a:cs typeface="Arial"/>
            </a:endParaRPr>
          </a:p>
          <a:p>
            <a:endParaRPr lang="en-US" sz="3200" dirty="0" smtClean="0">
              <a:latin typeface="Arial"/>
              <a:cs typeface="Arial"/>
            </a:endParaRPr>
          </a:p>
          <a:p>
            <a:r>
              <a:rPr lang="en-US" sz="3200" dirty="0" smtClean="0">
                <a:latin typeface="Arial"/>
                <a:cs typeface="Arial"/>
              </a:rPr>
              <a:t>	       GenomeBrowser</a:t>
            </a:r>
            <a:endParaRPr lang="en-US" sz="3200" dirty="0">
              <a:latin typeface="Arial"/>
              <a:cs typeface="Arial"/>
            </a:endParaRPr>
          </a:p>
          <a:p>
            <a:endParaRPr lang="en-US" sz="3200" dirty="0" smtClean="0">
              <a:latin typeface="Arial"/>
              <a:cs typeface="Arial"/>
            </a:endParaRPr>
          </a:p>
          <a:p>
            <a:r>
              <a:rPr lang="en-US" sz="3200" dirty="0" smtClean="0">
                <a:latin typeface="Arial"/>
                <a:cs typeface="Arial"/>
              </a:rPr>
              <a:t>	       @GenomeBrowser</a:t>
            </a:r>
          </a:p>
          <a:p>
            <a:r>
              <a:rPr lang="en-US" sz="3200" dirty="0" smtClean="0">
                <a:latin typeface="Arial"/>
                <a:cs typeface="Arial"/>
              </a:rPr>
              <a:t>	</a:t>
            </a:r>
          </a:p>
          <a:p>
            <a:r>
              <a:rPr lang="en-US" sz="3200" dirty="0" smtClean="0">
                <a:latin typeface="Arial"/>
                <a:cs typeface="Arial"/>
              </a:rPr>
              <a:t>	       UCSC </a:t>
            </a:r>
            <a:r>
              <a:rPr lang="en-US" sz="3200" dirty="0" smtClean="0">
                <a:latin typeface="Arial"/>
                <a:cs typeface="Arial"/>
              </a:rPr>
              <a:t>Genome Browser</a:t>
            </a:r>
          </a:p>
          <a:p>
            <a:endParaRPr lang="en-US" sz="3200" dirty="0" smtClean="0">
              <a:latin typeface="Arial"/>
              <a:cs typeface="Arial"/>
            </a:endParaRPr>
          </a:p>
        </p:txBody>
      </p:sp>
      <p:cxnSp>
        <p:nvCxnSpPr>
          <p:cNvPr id="47" name="Straight Arrow Connector 46"/>
          <p:cNvCxnSpPr/>
          <p:nvPr/>
        </p:nvCxnSpPr>
        <p:spPr>
          <a:xfrm>
            <a:off x="2428924" y="32100196"/>
            <a:ext cx="6823366" cy="12386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4" name="Picture 53" descr="FB-fLogo-Blue-printpackaging.tif"/>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6408442" y="34549704"/>
            <a:ext cx="468545" cy="520849"/>
          </a:xfrm>
          <a:prstGeom prst="rect">
            <a:avLst/>
          </a:prstGeom>
        </p:spPr>
      </p:pic>
      <p:pic>
        <p:nvPicPr>
          <p:cNvPr id="55" name="Picture 54" descr="TwitterLogo_#55acee.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6346234" y="35409665"/>
            <a:ext cx="654972" cy="727747"/>
          </a:xfrm>
          <a:prstGeom prst="rect">
            <a:avLst/>
          </a:prstGeom>
        </p:spPr>
      </p:pic>
      <p:pic>
        <p:nvPicPr>
          <p:cNvPr id="56" name="Picture 55" descr="YouTube-icon-full_color.pn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6346234" y="36586248"/>
            <a:ext cx="530753" cy="415226"/>
          </a:xfrm>
          <a:prstGeom prst="rect">
            <a:avLst/>
          </a:prstGeom>
        </p:spPr>
      </p:pic>
      <p:pic>
        <p:nvPicPr>
          <p:cNvPr id="66" name="Picture 65" descr="GenomeFINAL_correctHelix_300-small-file.gif"/>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55502" y="548119"/>
            <a:ext cx="1938635" cy="1938635"/>
          </a:xfrm>
          <a:prstGeom prst="rect">
            <a:avLst/>
          </a:prstGeom>
        </p:spPr>
      </p:pic>
      <p:sp>
        <p:nvSpPr>
          <p:cNvPr id="67" name="TextBox 66"/>
          <p:cNvSpPr txBox="1"/>
          <p:nvPr/>
        </p:nvSpPr>
        <p:spPr>
          <a:xfrm>
            <a:off x="29819121" y="20015220"/>
            <a:ext cx="2260213" cy="307777"/>
          </a:xfrm>
          <a:prstGeom prst="rect">
            <a:avLst/>
          </a:prstGeom>
          <a:noFill/>
        </p:spPr>
        <p:txBody>
          <a:bodyPr wrap="square" rtlCol="0">
            <a:spAutoFit/>
          </a:bodyPr>
          <a:lstStyle/>
          <a:p>
            <a:r>
              <a:rPr lang="en-US" sz="1400" dirty="0" smtClean="0"/>
              <a:t>Image Credit: Casey Callow</a:t>
            </a:r>
            <a:endParaRPr lang="en-US" sz="1400" dirty="0"/>
          </a:p>
        </p:txBody>
      </p:sp>
      <p:sp>
        <p:nvSpPr>
          <p:cNvPr id="68" name="TextBox 67"/>
          <p:cNvSpPr txBox="1"/>
          <p:nvPr/>
        </p:nvSpPr>
        <p:spPr>
          <a:xfrm>
            <a:off x="15556609" y="10501932"/>
            <a:ext cx="16646912" cy="1200328"/>
          </a:xfrm>
          <a:prstGeom prst="rect">
            <a:avLst/>
          </a:prstGeom>
          <a:noFill/>
        </p:spPr>
        <p:txBody>
          <a:bodyPr wrap="square" rtlCol="0">
            <a:spAutoFit/>
          </a:bodyPr>
          <a:lstStyle/>
          <a:p>
            <a:pPr algn="ctr"/>
            <a:r>
              <a:rPr lang="en-US" sz="2400" dirty="0" smtClean="0"/>
              <a:t>The UCSC Genome Browser allows you to view your annotations alongside those from a variety of sources, including ENCODE, </a:t>
            </a:r>
            <a:r>
              <a:rPr lang="en-US" sz="2400" dirty="0" err="1" smtClean="0"/>
              <a:t>dbSNP</a:t>
            </a:r>
            <a:r>
              <a:rPr lang="en-US" sz="2400" dirty="0" smtClean="0"/>
              <a:t>, </a:t>
            </a:r>
            <a:r>
              <a:rPr lang="en-US" sz="2400" dirty="0" err="1" smtClean="0"/>
              <a:t>ClinVar</a:t>
            </a:r>
            <a:r>
              <a:rPr lang="en-US" sz="2400" dirty="0" smtClean="0"/>
              <a:t>, </a:t>
            </a:r>
            <a:r>
              <a:rPr lang="en-US" sz="2400" dirty="0" err="1" smtClean="0"/>
              <a:t>Ensembl</a:t>
            </a:r>
            <a:r>
              <a:rPr lang="en-US" sz="2400" dirty="0" smtClean="0"/>
              <a:t> and many others. Here, we can see a combination of custom tracks, including a VCF file of patient SNPs, alongside UCSC gene annotations and ENCODE RNA-</a:t>
            </a:r>
            <a:r>
              <a:rPr lang="en-US" sz="2400" dirty="0" err="1" smtClean="0"/>
              <a:t>seq</a:t>
            </a:r>
            <a:r>
              <a:rPr lang="en-US" sz="2400" dirty="0" smtClean="0"/>
              <a:t> data.</a:t>
            </a:r>
            <a:endParaRPr lang="en-US" sz="2400" dirty="0"/>
          </a:p>
        </p:txBody>
      </p:sp>
      <p:grpSp>
        <p:nvGrpSpPr>
          <p:cNvPr id="72" name="Group 71"/>
          <p:cNvGrpSpPr/>
          <p:nvPr/>
        </p:nvGrpSpPr>
        <p:grpSpPr>
          <a:xfrm>
            <a:off x="12629127" y="40640334"/>
            <a:ext cx="6251267" cy="2693143"/>
            <a:chOff x="12430975" y="40640334"/>
            <a:chExt cx="6251267" cy="2693143"/>
          </a:xfrm>
        </p:grpSpPr>
        <p:pic>
          <p:nvPicPr>
            <p:cNvPr id="70" name="Picture 69" descr="Bioengineering_Symposium_Poster_2015.png"/>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4753510" y="40640334"/>
              <a:ext cx="1606198" cy="1606198"/>
            </a:xfrm>
            <a:prstGeom prst="rect">
              <a:avLst/>
            </a:prstGeom>
          </p:spPr>
        </p:pic>
        <p:sp>
          <p:nvSpPr>
            <p:cNvPr id="71" name="TextBox 70"/>
            <p:cNvSpPr txBox="1"/>
            <p:nvPr/>
          </p:nvSpPr>
          <p:spPr>
            <a:xfrm>
              <a:off x="12430975" y="42133149"/>
              <a:ext cx="6251267" cy="1200328"/>
            </a:xfrm>
            <a:prstGeom prst="rect">
              <a:avLst/>
            </a:prstGeom>
            <a:noFill/>
          </p:spPr>
          <p:txBody>
            <a:bodyPr wrap="square" rtlCol="0">
              <a:spAutoFit/>
            </a:bodyPr>
            <a:lstStyle/>
            <a:p>
              <a:r>
                <a:rPr lang="en-US" sz="2400" dirty="0" smtClean="0"/>
                <a:t>View online by scanning the code or going to http://</a:t>
              </a:r>
              <a:r>
                <a:rPr lang="en-US" sz="2400" dirty="0" err="1" smtClean="0"/>
                <a:t>genomewiki.ucsc.edu</a:t>
              </a:r>
              <a:r>
                <a:rPr lang="en-US" sz="2400" dirty="0" smtClean="0"/>
                <a:t>/</a:t>
              </a:r>
              <a:r>
                <a:rPr lang="en-US" sz="2400" dirty="0" err="1" smtClean="0"/>
                <a:t>index.php</a:t>
              </a:r>
              <a:r>
                <a:rPr lang="en-US" sz="2400" dirty="0" smtClean="0"/>
                <a:t>/BioengSymp2015Poster</a:t>
              </a:r>
              <a:endParaRPr lang="en-US" sz="2400" dirty="0"/>
            </a:p>
          </p:txBody>
        </p:sp>
      </p:grpSp>
      <p:sp>
        <p:nvSpPr>
          <p:cNvPr id="2" name="TextBox 1"/>
          <p:cNvSpPr txBox="1"/>
          <p:nvPr/>
        </p:nvSpPr>
        <p:spPr>
          <a:xfrm>
            <a:off x="728774" y="16923482"/>
            <a:ext cx="14247741" cy="2062103"/>
          </a:xfrm>
          <a:prstGeom prst="rect">
            <a:avLst/>
          </a:prstGeom>
          <a:noFill/>
        </p:spPr>
        <p:txBody>
          <a:bodyPr wrap="square" rtlCol="0">
            <a:spAutoFit/>
          </a:bodyPr>
          <a:lstStyle/>
          <a:p>
            <a:r>
              <a:rPr lang="en-US" sz="3200" dirty="0" smtClean="0">
                <a:latin typeface="Arial"/>
                <a:cs typeface="Arial"/>
              </a:rPr>
              <a:t>The Data integrator allows you </a:t>
            </a:r>
            <a:r>
              <a:rPr lang="en-US" sz="3200" dirty="0">
                <a:latin typeface="Arial"/>
                <a:cs typeface="Arial"/>
              </a:rPr>
              <a:t>t</a:t>
            </a:r>
            <a:r>
              <a:rPr lang="en-US" sz="3200" dirty="0" smtClean="0">
                <a:latin typeface="Arial"/>
                <a:cs typeface="Arial"/>
              </a:rPr>
              <a:t>o quickly and effective combine data from multiple sources. For </a:t>
            </a:r>
            <a:r>
              <a:rPr lang="en-US" sz="3200" dirty="0">
                <a:latin typeface="Arial"/>
                <a:cs typeface="Arial"/>
              </a:rPr>
              <a:t>instance, </a:t>
            </a:r>
            <a:r>
              <a:rPr lang="en-US" sz="3200" dirty="0" smtClean="0">
                <a:latin typeface="Arial"/>
                <a:cs typeface="Arial"/>
              </a:rPr>
              <a:t>you could use it to </a:t>
            </a:r>
            <a:r>
              <a:rPr lang="en-US" sz="3200" dirty="0">
                <a:latin typeface="Arial"/>
                <a:cs typeface="Arial"/>
              </a:rPr>
              <a:t>find the </a:t>
            </a:r>
            <a:r>
              <a:rPr lang="en-US" sz="3200" dirty="0" smtClean="0">
                <a:latin typeface="Arial"/>
                <a:cs typeface="Arial"/>
              </a:rPr>
              <a:t>genes, variants </a:t>
            </a:r>
            <a:r>
              <a:rPr lang="en-US" sz="3200" dirty="0">
                <a:latin typeface="Arial"/>
                <a:cs typeface="Arial"/>
              </a:rPr>
              <a:t>and </a:t>
            </a:r>
            <a:r>
              <a:rPr lang="en-US" sz="3200" dirty="0" smtClean="0">
                <a:latin typeface="Arial"/>
                <a:cs typeface="Arial"/>
              </a:rPr>
              <a:t>conserved genomic regions that </a:t>
            </a:r>
            <a:r>
              <a:rPr lang="en-US" sz="3200" dirty="0">
                <a:latin typeface="Arial"/>
                <a:cs typeface="Arial"/>
              </a:rPr>
              <a:t>overlap with </a:t>
            </a:r>
            <a:r>
              <a:rPr lang="en-US" sz="3200" dirty="0" smtClean="0">
                <a:latin typeface="Arial"/>
                <a:cs typeface="Arial"/>
              </a:rPr>
              <a:t>peaks </a:t>
            </a:r>
            <a:r>
              <a:rPr lang="en-US" sz="3200" dirty="0">
                <a:latin typeface="Arial"/>
                <a:cs typeface="Arial"/>
              </a:rPr>
              <a:t>from a recent </a:t>
            </a:r>
            <a:r>
              <a:rPr lang="en-US" sz="3200" dirty="0" smtClean="0">
                <a:latin typeface="Arial"/>
                <a:cs typeface="Arial"/>
              </a:rPr>
              <a:t>RNA-</a:t>
            </a:r>
            <a:r>
              <a:rPr lang="en-US" sz="3200" dirty="0" err="1" smtClean="0">
                <a:latin typeface="Arial"/>
                <a:cs typeface="Arial"/>
              </a:rPr>
              <a:t>seq</a:t>
            </a:r>
            <a:r>
              <a:rPr lang="en-US" sz="3200" dirty="0" smtClean="0">
                <a:latin typeface="Arial"/>
                <a:cs typeface="Arial"/>
              </a:rPr>
              <a:t> experiment. Here’s how you can build a query to get that data:</a:t>
            </a:r>
            <a:endParaRPr lang="en-US" sz="3200" dirty="0">
              <a:latin typeface="Arial"/>
              <a:cs typeface="Arial"/>
            </a:endParaRPr>
          </a:p>
        </p:txBody>
      </p:sp>
    </p:spTree>
    <p:extLst>
      <p:ext uri="{BB962C8B-B14F-4D97-AF65-F5344CB8AC3E}">
        <p14:creationId xmlns:p14="http://schemas.microsoft.com/office/powerpoint/2010/main" val="7671693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7549</TotalTime>
  <Words>1084</Words>
  <Application>Microsoft Macintosh PowerPoint</Application>
  <PresentationFormat>Custom</PresentationFormat>
  <Paragraphs>77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Manager/>
  <Company>CBSE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Matt Speir</dc:creator>
  <cp:keywords/>
  <dc:description/>
  <cp:lastModifiedBy>Matt Speir</cp:lastModifiedBy>
  <cp:revision>72</cp:revision>
  <dcterms:created xsi:type="dcterms:W3CDTF">2015-06-11T15:04:16Z</dcterms:created>
  <dcterms:modified xsi:type="dcterms:W3CDTF">2015-06-16T21:20:56Z</dcterms:modified>
  <cp:category/>
</cp:coreProperties>
</file>