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4" r:id="rId4"/>
  </p:sldMasterIdLst>
  <p:notesMasterIdLst>
    <p:notesMasterId r:id="rId5"/>
  </p:notesMasterIdLst>
  <p:sldIdLst>
    <p:sldId id="256" r:id="rId6"/>
  </p:sldIdLst>
  <p:sldSz cy="219456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97">
          <p15:clr>
            <a:srgbClr val="747775"/>
          </p15:clr>
        </p15:guide>
        <p15:guide id="2" pos="2072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97" orient="horz"/>
        <p:guide pos="2072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857559" y="685800"/>
            <a:ext cx="5143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enome.ucsc.edu/s/jnavarr5/BiologyOfGenomes2024_VHL" TargetMode="External"/><Relationship Id="rId3" Type="http://schemas.openxmlformats.org/officeDocument/2006/relationships/hyperlink" Target="https://genome.ucsc.edu/s/jnavarr5/BiologyOfGenomes2024_VHL_v2" TargetMode="External"/><Relationship Id="rId4" Type="http://schemas.openxmlformats.org/officeDocument/2006/relationships/hyperlink" Target="https://genome.ucsc.edu/s/jnavarr5/BiologyOfGenomes2024_VHL_v3" TargetMode="External"/><Relationship Id="rId5" Type="http://schemas.openxmlformats.org/officeDocument/2006/relationships/hyperlink" Target="https://genome.ucsc.edu/s/jnavarr5/BiologyOfGenomes2024_VHL_v4"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31d2331d56_0_0:notes"/>
          <p:cNvSpPr/>
          <p:nvPr>
            <p:ph idx="2" type="sldImg"/>
          </p:nvPr>
        </p:nvSpPr>
        <p:spPr>
          <a:xfrm>
            <a:off x="857559" y="685800"/>
            <a:ext cx="5143500" cy="3429000"/>
          </a:xfrm>
          <a:custGeom>
            <a:rect b="b" l="l" r="r" t="t"/>
            <a:pathLst>
              <a:path extrusionOk="0" h="120000" w="120000">
                <a:moveTo>
                  <a:pt x="0" y="0"/>
                </a:moveTo>
                <a:lnTo>
                  <a:pt x="120000" y="0"/>
                </a:lnTo>
                <a:lnTo>
                  <a:pt x="120000" y="120000"/>
                </a:lnTo>
                <a:lnTo>
                  <a:pt x="0" y="120000"/>
                </a:lnTo>
                <a:close/>
              </a:path>
            </a:pathLst>
          </a:custGeom>
        </p:spPr>
      </p:sp>
      <p:sp>
        <p:nvSpPr>
          <p:cNvPr id="32" name="Google Shape;32;g31d2331d5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lnSpc>
                <a:spcPct val="138000"/>
              </a:lnSpc>
              <a:spcBef>
                <a:spcPts val="0"/>
              </a:spcBef>
              <a:spcAft>
                <a:spcPts val="0"/>
              </a:spcAft>
              <a:buClr>
                <a:schemeClr val="dk1"/>
              </a:buClr>
              <a:buSzPts val="1200"/>
              <a:buChar char="●"/>
            </a:pPr>
            <a:r>
              <a:rPr lang="en">
                <a:solidFill>
                  <a:srgbClr val="0D0D0D"/>
                </a:solidFill>
                <a:highlight>
                  <a:srgbClr val="FFFFFF"/>
                </a:highlight>
              </a:rPr>
              <a:t>Human genetic diversity cannot be accurately represented by a single reference genome such as hg19 or hg38. The Human Pan-Genome Reference Consortium (HPRC) aims to address this by sequencing thousands of high-quality human genomes and developing tools to enhance their utility. The initial data release from the HPRC project includes 47 phased, diploid assemblies, achieving over 99% accuracy at both structural and base pair levels. Alignments of these genomes to hg38 were obtained from HPRC analysis groups, and new Genome Browser annotation tracks have been created to visualize discrepancies between hg38 and the 94 new pan-genome assemblies.</a:t>
            </a:r>
            <a:endParaRPr>
              <a:solidFill>
                <a:srgbClr val="0D0D0D"/>
              </a:solidFill>
              <a:highlight>
                <a:srgbClr val="FFFFFF"/>
              </a:highlight>
            </a:endParaRPr>
          </a:p>
          <a:p>
            <a:pPr indent="0" lvl="0" marL="457200" rtl="0" algn="l">
              <a:lnSpc>
                <a:spcPct val="115000"/>
              </a:lnSpc>
              <a:spcBef>
                <a:spcPts val="0"/>
              </a:spcBef>
              <a:spcAft>
                <a:spcPts val="0"/>
              </a:spcAft>
              <a:buNone/>
            </a:pPr>
            <a:r>
              <a:t/>
            </a:r>
            <a:endParaRPr>
              <a:solidFill>
                <a:schemeClr val="dk1"/>
              </a:solidFill>
            </a:endParaRPr>
          </a:p>
          <a:p>
            <a:pPr indent="-304800" lvl="0" marL="457200" rtl="0" algn="l">
              <a:lnSpc>
                <a:spcPct val="138000"/>
              </a:lnSpc>
              <a:spcBef>
                <a:spcPts val="0"/>
              </a:spcBef>
              <a:spcAft>
                <a:spcPts val="0"/>
              </a:spcAft>
              <a:buClr>
                <a:schemeClr val="dk1"/>
              </a:buClr>
              <a:buSzPts val="1200"/>
              <a:buChar char="●"/>
            </a:pPr>
            <a:r>
              <a:rPr lang="en">
                <a:solidFill>
                  <a:schemeClr val="dk1"/>
                </a:solidFill>
                <a:highlight>
                  <a:srgbClr val="FFFFFF"/>
                </a:highlight>
              </a:rPr>
              <a:t>Four new tracks dedicated to the NIH's Human Pangenome Reference Consortium (HPRC) data are now available on the hg38 genome: Short Variants, Rearrangements, Chain/Nets, and 90-way multiple alignments.</a:t>
            </a:r>
            <a:endParaRPr>
              <a:solidFill>
                <a:schemeClr val="dk1"/>
              </a:solidFill>
              <a:highlight>
                <a:srgbClr val="FFFFFF"/>
              </a:highlight>
            </a:endParaRPr>
          </a:p>
          <a:p>
            <a:pPr indent="0" lvl="0" marL="0" rtl="0" algn="l">
              <a:lnSpc>
                <a:spcPct val="138000"/>
              </a:lnSpc>
              <a:spcBef>
                <a:spcPts val="0"/>
              </a:spcBef>
              <a:spcAft>
                <a:spcPts val="0"/>
              </a:spcAft>
              <a:buNone/>
            </a:pPr>
            <a:r>
              <a:t/>
            </a:r>
            <a:endParaRPr>
              <a:solidFill>
                <a:schemeClr val="dk1"/>
              </a:solidFill>
              <a:highlight>
                <a:srgbClr val="FFFFFF"/>
              </a:highlight>
            </a:endParaRPr>
          </a:p>
          <a:p>
            <a:pPr indent="0" lvl="0" marL="0" rtl="0" algn="l">
              <a:lnSpc>
                <a:spcPct val="138000"/>
              </a:lnSpc>
              <a:spcBef>
                <a:spcPts val="0"/>
              </a:spcBef>
              <a:spcAft>
                <a:spcPts val="0"/>
              </a:spcAft>
              <a:buNone/>
            </a:pPr>
            <a:r>
              <a:rPr lang="en" u="sng">
                <a:solidFill>
                  <a:schemeClr val="hlink"/>
                </a:solidFill>
                <a:highlight>
                  <a:srgbClr val="FFFFFF"/>
                </a:highlight>
                <a:hlinkClick r:id="rId2"/>
              </a:rPr>
              <a:t>https://genome.ucsc.edu/s/jnavarr5/BiologyOfGenomes2024_VHL</a:t>
            </a:r>
            <a:endParaRPr>
              <a:solidFill>
                <a:schemeClr val="dk1"/>
              </a:solidFill>
              <a:highlight>
                <a:srgbClr val="FFFFFF"/>
              </a:highlight>
            </a:endParaRPr>
          </a:p>
          <a:p>
            <a:pPr indent="0" lvl="0" marL="0" rtl="0" algn="l">
              <a:lnSpc>
                <a:spcPct val="138000"/>
              </a:lnSpc>
              <a:spcBef>
                <a:spcPts val="0"/>
              </a:spcBef>
              <a:spcAft>
                <a:spcPts val="0"/>
              </a:spcAft>
              <a:buNone/>
            </a:pPr>
            <a:r>
              <a:rPr lang="en" u="sng">
                <a:solidFill>
                  <a:schemeClr val="hlink"/>
                </a:solidFill>
                <a:highlight>
                  <a:srgbClr val="FFFFFF"/>
                </a:highlight>
                <a:hlinkClick r:id="rId3"/>
              </a:rPr>
              <a:t>https://genome.ucsc.edu/s/jnavarr5/BiologyOfGenomes2024_VHL_v2</a:t>
            </a:r>
            <a:endParaRPr>
              <a:solidFill>
                <a:schemeClr val="dk1"/>
              </a:solidFill>
              <a:highlight>
                <a:srgbClr val="FFFFFF"/>
              </a:highlight>
            </a:endParaRPr>
          </a:p>
          <a:p>
            <a:pPr indent="0" lvl="0" marL="0" rtl="0" algn="l">
              <a:lnSpc>
                <a:spcPct val="138000"/>
              </a:lnSpc>
              <a:spcBef>
                <a:spcPts val="0"/>
              </a:spcBef>
              <a:spcAft>
                <a:spcPts val="0"/>
              </a:spcAft>
              <a:buNone/>
            </a:pPr>
            <a:r>
              <a:rPr lang="en" u="sng">
                <a:solidFill>
                  <a:schemeClr val="hlink"/>
                </a:solidFill>
                <a:highlight>
                  <a:srgbClr val="FFFFFF"/>
                </a:highlight>
                <a:hlinkClick r:id="rId4"/>
              </a:rPr>
              <a:t>https://genome.ucsc.edu/s/jnavarr5/BiologyOfGenomes2024_VHL_v3</a:t>
            </a:r>
            <a:endParaRPr>
              <a:solidFill>
                <a:schemeClr val="dk1"/>
              </a:solidFill>
              <a:highlight>
                <a:srgbClr val="FFFFFF"/>
              </a:highlight>
            </a:endParaRPr>
          </a:p>
          <a:p>
            <a:pPr indent="0" lvl="0" marL="0" rtl="0" algn="l">
              <a:lnSpc>
                <a:spcPct val="138000"/>
              </a:lnSpc>
              <a:spcBef>
                <a:spcPts val="0"/>
              </a:spcBef>
              <a:spcAft>
                <a:spcPts val="0"/>
              </a:spcAft>
              <a:buNone/>
            </a:pPr>
            <a:r>
              <a:rPr lang="en" u="sng">
                <a:solidFill>
                  <a:schemeClr val="hlink"/>
                </a:solidFill>
                <a:highlight>
                  <a:srgbClr val="FFFFFF"/>
                </a:highlight>
                <a:hlinkClick r:id="rId5"/>
              </a:rPr>
              <a:t>https://genome.ucsc.edu/s/jnavarr5/BiologyOfGenomes2024_VHL_v4</a:t>
            </a:r>
            <a:endParaRPr>
              <a:solidFill>
                <a:schemeClr val="dk1"/>
              </a:solidFill>
              <a:highlight>
                <a:srgbClr val="FFFFFF"/>
              </a:highlight>
            </a:endParaRPr>
          </a:p>
          <a:p>
            <a:pPr indent="0" lvl="0" marL="0" rtl="0" algn="l">
              <a:lnSpc>
                <a:spcPct val="138000"/>
              </a:lnSpc>
              <a:spcBef>
                <a:spcPts val="0"/>
              </a:spcBef>
              <a:spcAft>
                <a:spcPts val="0"/>
              </a:spcAft>
              <a:buNone/>
            </a:pPr>
            <a:r>
              <a:t/>
            </a:r>
            <a:endParaRPr>
              <a:solidFill>
                <a:schemeClr val="dk1"/>
              </a:solidFill>
              <a:highlight>
                <a:srgbClr val="FFFFFF"/>
              </a:highlight>
            </a:endParaRPr>
          </a:p>
          <a:p>
            <a:pPr indent="0" lvl="0" marL="0" rtl="0" algn="l">
              <a:lnSpc>
                <a:spcPct val="138000"/>
              </a:lnSpc>
              <a:spcBef>
                <a:spcPts val="0"/>
              </a:spcBef>
              <a:spcAft>
                <a:spcPts val="0"/>
              </a:spcAft>
              <a:buNone/>
            </a:pPr>
            <a:r>
              <a:t/>
            </a:r>
            <a:endParaRPr>
              <a:solidFill>
                <a:schemeClr val="dk1"/>
              </a:solidFill>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468880" y="6755594"/>
            <a:ext cx="27980700" cy="4948800"/>
          </a:xfrm>
          <a:prstGeom prst="rect">
            <a:avLst/>
          </a:prstGeom>
        </p:spPr>
        <p:txBody>
          <a:bodyPr anchorCtr="0" anchor="b" bIns="292550" lIns="292550" spcFirstLastPara="1" rIns="292550" wrap="square" tIns="292550">
            <a:noAutofit/>
          </a:bodyPr>
          <a:lstStyle>
            <a:lvl1pPr lvl="0" algn="ctr">
              <a:spcBef>
                <a:spcPts val="0"/>
              </a:spcBef>
              <a:spcAft>
                <a:spcPts val="0"/>
              </a:spcAft>
              <a:buSzPts val="15400"/>
              <a:buNone/>
              <a:defRPr sz="15400"/>
            </a:lvl1pPr>
            <a:lvl2pPr lvl="1" algn="ctr">
              <a:spcBef>
                <a:spcPts val="0"/>
              </a:spcBef>
              <a:spcAft>
                <a:spcPts val="0"/>
              </a:spcAft>
              <a:buSzPts val="15400"/>
              <a:buNone/>
              <a:defRPr sz="15400"/>
            </a:lvl2pPr>
            <a:lvl3pPr lvl="2" algn="ctr">
              <a:spcBef>
                <a:spcPts val="0"/>
              </a:spcBef>
              <a:spcAft>
                <a:spcPts val="0"/>
              </a:spcAft>
              <a:buSzPts val="15400"/>
              <a:buNone/>
              <a:defRPr sz="15400"/>
            </a:lvl3pPr>
            <a:lvl4pPr lvl="3" algn="ctr">
              <a:spcBef>
                <a:spcPts val="0"/>
              </a:spcBef>
              <a:spcAft>
                <a:spcPts val="0"/>
              </a:spcAft>
              <a:buSzPts val="15400"/>
              <a:buNone/>
              <a:defRPr sz="15400"/>
            </a:lvl4pPr>
            <a:lvl5pPr lvl="4" algn="ctr">
              <a:spcBef>
                <a:spcPts val="0"/>
              </a:spcBef>
              <a:spcAft>
                <a:spcPts val="0"/>
              </a:spcAft>
              <a:buSzPts val="15400"/>
              <a:buNone/>
              <a:defRPr sz="15400"/>
            </a:lvl5pPr>
            <a:lvl6pPr lvl="5" algn="ctr">
              <a:spcBef>
                <a:spcPts val="0"/>
              </a:spcBef>
              <a:spcAft>
                <a:spcPts val="0"/>
              </a:spcAft>
              <a:buSzPts val="15400"/>
              <a:buNone/>
              <a:defRPr sz="15400"/>
            </a:lvl6pPr>
            <a:lvl7pPr lvl="6" algn="ctr">
              <a:spcBef>
                <a:spcPts val="0"/>
              </a:spcBef>
              <a:spcAft>
                <a:spcPts val="0"/>
              </a:spcAft>
              <a:buSzPts val="15400"/>
              <a:buNone/>
              <a:defRPr sz="15400"/>
            </a:lvl7pPr>
            <a:lvl8pPr lvl="7" algn="ctr">
              <a:spcBef>
                <a:spcPts val="0"/>
              </a:spcBef>
              <a:spcAft>
                <a:spcPts val="0"/>
              </a:spcAft>
              <a:buSzPts val="15400"/>
              <a:buNone/>
              <a:defRPr sz="15400"/>
            </a:lvl8pPr>
            <a:lvl9pPr lvl="8" algn="ctr">
              <a:spcBef>
                <a:spcPts val="0"/>
              </a:spcBef>
              <a:spcAft>
                <a:spcPts val="0"/>
              </a:spcAft>
              <a:buSzPts val="15400"/>
              <a:buNone/>
              <a:defRPr sz="15400"/>
            </a:lvl9pPr>
          </a:lstStyle>
          <a:p/>
        </p:txBody>
      </p:sp>
      <p:sp>
        <p:nvSpPr>
          <p:cNvPr id="11" name="Google Shape;11;p2"/>
          <p:cNvSpPr txBox="1"/>
          <p:nvPr>
            <p:ph idx="1" type="subTitle"/>
          </p:nvPr>
        </p:nvSpPr>
        <p:spPr>
          <a:xfrm>
            <a:off x="2468880" y="12117561"/>
            <a:ext cx="27980700" cy="3348300"/>
          </a:xfrm>
          <a:prstGeom prst="rect">
            <a:avLst/>
          </a:prstGeom>
        </p:spPr>
        <p:txBody>
          <a:bodyPr anchorCtr="0" anchor="t" bIns="292550" lIns="292550" spcFirstLastPara="1" rIns="292550" wrap="square" tIns="292550">
            <a:noAutofit/>
          </a:bodyPr>
          <a:lstStyle>
            <a:lvl1pPr lvl="0" algn="ctr">
              <a:spcBef>
                <a:spcPts val="0"/>
              </a:spcBef>
              <a:spcAft>
                <a:spcPts val="0"/>
              </a:spcAft>
              <a:buClr>
                <a:schemeClr val="dk2"/>
              </a:buClr>
              <a:buSzPts val="9600"/>
              <a:buNone/>
              <a:defRPr>
                <a:solidFill>
                  <a:schemeClr val="dk2"/>
                </a:solidFill>
              </a:defRPr>
            </a:lvl1pPr>
            <a:lvl2pPr lvl="1" algn="ctr">
              <a:spcBef>
                <a:spcPts val="0"/>
              </a:spcBef>
              <a:spcAft>
                <a:spcPts val="0"/>
              </a:spcAft>
              <a:buClr>
                <a:schemeClr val="dk2"/>
              </a:buClr>
              <a:buSzPts val="9600"/>
              <a:buNone/>
              <a:defRPr sz="9600">
                <a:solidFill>
                  <a:schemeClr val="dk2"/>
                </a:solidFill>
              </a:defRPr>
            </a:lvl2pPr>
            <a:lvl3pPr lvl="2" algn="ctr">
              <a:spcBef>
                <a:spcPts val="0"/>
              </a:spcBef>
              <a:spcAft>
                <a:spcPts val="0"/>
              </a:spcAft>
              <a:buClr>
                <a:schemeClr val="dk2"/>
              </a:buClr>
              <a:buSzPts val="9600"/>
              <a:buNone/>
              <a:defRPr sz="9600">
                <a:solidFill>
                  <a:schemeClr val="dk2"/>
                </a:solidFill>
              </a:defRPr>
            </a:lvl3pPr>
            <a:lvl4pPr lvl="3" algn="ctr">
              <a:spcBef>
                <a:spcPts val="0"/>
              </a:spcBef>
              <a:spcAft>
                <a:spcPts val="0"/>
              </a:spcAft>
              <a:buClr>
                <a:schemeClr val="dk2"/>
              </a:buClr>
              <a:buSzPts val="9600"/>
              <a:buNone/>
              <a:defRPr sz="9600">
                <a:solidFill>
                  <a:schemeClr val="dk2"/>
                </a:solidFill>
              </a:defRPr>
            </a:lvl4pPr>
            <a:lvl5pPr lvl="4" algn="ctr">
              <a:spcBef>
                <a:spcPts val="0"/>
              </a:spcBef>
              <a:spcAft>
                <a:spcPts val="0"/>
              </a:spcAft>
              <a:buClr>
                <a:schemeClr val="dk2"/>
              </a:buClr>
              <a:buSzPts val="9600"/>
              <a:buNone/>
              <a:defRPr sz="9600">
                <a:solidFill>
                  <a:schemeClr val="dk2"/>
                </a:solidFill>
              </a:defRPr>
            </a:lvl5pPr>
            <a:lvl6pPr lvl="5" algn="ctr">
              <a:spcBef>
                <a:spcPts val="0"/>
              </a:spcBef>
              <a:spcAft>
                <a:spcPts val="0"/>
              </a:spcAft>
              <a:buClr>
                <a:schemeClr val="dk2"/>
              </a:buClr>
              <a:buSzPts val="9600"/>
              <a:buNone/>
              <a:defRPr sz="9600">
                <a:solidFill>
                  <a:schemeClr val="dk2"/>
                </a:solidFill>
              </a:defRPr>
            </a:lvl6pPr>
            <a:lvl7pPr lvl="6" algn="ctr">
              <a:spcBef>
                <a:spcPts val="0"/>
              </a:spcBef>
              <a:spcAft>
                <a:spcPts val="0"/>
              </a:spcAft>
              <a:buClr>
                <a:schemeClr val="dk2"/>
              </a:buClr>
              <a:buSzPts val="9600"/>
              <a:buNone/>
              <a:defRPr sz="9600">
                <a:solidFill>
                  <a:schemeClr val="dk2"/>
                </a:solidFill>
              </a:defRPr>
            </a:lvl7pPr>
            <a:lvl8pPr lvl="7" algn="ctr">
              <a:spcBef>
                <a:spcPts val="0"/>
              </a:spcBef>
              <a:spcAft>
                <a:spcPts val="0"/>
              </a:spcAft>
              <a:buClr>
                <a:schemeClr val="dk2"/>
              </a:buClr>
              <a:buSzPts val="9600"/>
              <a:buNone/>
              <a:defRPr sz="9600">
                <a:solidFill>
                  <a:schemeClr val="dk2"/>
                </a:solidFill>
              </a:defRPr>
            </a:lvl8pPr>
            <a:lvl9pPr lvl="8" algn="ctr">
              <a:spcBef>
                <a:spcPts val="0"/>
              </a:spcBef>
              <a:spcAft>
                <a:spcPts val="0"/>
              </a:spcAft>
              <a:buClr>
                <a:schemeClr val="dk2"/>
              </a:buClr>
              <a:buSzPts val="9600"/>
              <a:buNone/>
              <a:defRPr sz="9600">
                <a:solidFill>
                  <a:schemeClr val="dk2"/>
                </a:solidFill>
              </a:defRPr>
            </a:lvl9pPr>
          </a:lstStyle>
          <a:p/>
        </p:txBody>
      </p:sp>
      <p:sp>
        <p:nvSpPr>
          <p:cNvPr id="12" name="Google Shape;12;p2"/>
          <p:cNvSpPr txBox="1"/>
          <p:nvPr>
            <p:ph idx="12" type="sldNum"/>
          </p:nvPr>
        </p:nvSpPr>
        <p:spPr>
          <a:xfrm>
            <a:off x="30804449" y="20266030"/>
            <a:ext cx="1975500" cy="1679100"/>
          </a:xfrm>
          <a:prstGeom prst="rect">
            <a:avLst/>
          </a:prstGeom>
        </p:spPr>
        <p:txBody>
          <a:bodyPr anchorCtr="0" anchor="ctr" bIns="292550" lIns="292550" spcFirstLastPara="1" rIns="292550" wrap="square" tIns="2925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1645920" y="878842"/>
            <a:ext cx="29626800" cy="3657600"/>
          </a:xfrm>
          <a:prstGeom prst="rect">
            <a:avLst/>
          </a:prstGeom>
        </p:spPr>
        <p:txBody>
          <a:bodyPr anchorCtr="0" anchor="b" bIns="292550" lIns="292550" spcFirstLastPara="1" rIns="292550" wrap="square" tIns="292550">
            <a:no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p:txBody>
      </p:sp>
      <p:sp>
        <p:nvSpPr>
          <p:cNvPr id="15" name="Google Shape;15;p3"/>
          <p:cNvSpPr txBox="1"/>
          <p:nvPr>
            <p:ph idx="1" type="body"/>
          </p:nvPr>
        </p:nvSpPr>
        <p:spPr>
          <a:xfrm>
            <a:off x="1645920" y="5120640"/>
            <a:ext cx="29626800" cy="15896700"/>
          </a:xfrm>
          <a:prstGeom prst="rect">
            <a:avLst/>
          </a:prstGeom>
        </p:spPr>
        <p:txBody>
          <a:bodyPr anchorCtr="0" anchor="t" bIns="292550" lIns="292550" spcFirstLastPara="1" rIns="292550" wrap="square" tIns="292550">
            <a:noAutofit/>
          </a:bodyPr>
          <a:lstStyle>
            <a:lvl1pPr indent="-838200" lvl="0" marL="457200">
              <a:spcBef>
                <a:spcPts val="1900"/>
              </a:spcBef>
              <a:spcAft>
                <a:spcPts val="0"/>
              </a:spcAft>
              <a:buSzPts val="9600"/>
              <a:buChar char="●"/>
              <a:defRPr/>
            </a:lvl1pPr>
            <a:lvl2pPr indent="-717550" lvl="1" marL="914400">
              <a:spcBef>
                <a:spcPts val="0"/>
              </a:spcBef>
              <a:spcAft>
                <a:spcPts val="0"/>
              </a:spcAft>
              <a:buSzPts val="7700"/>
              <a:buChar char="○"/>
              <a:defRPr/>
            </a:lvl2pPr>
            <a:lvl3pPr indent="-717550" lvl="2" marL="1371600">
              <a:spcBef>
                <a:spcPts val="0"/>
              </a:spcBef>
              <a:spcAft>
                <a:spcPts val="0"/>
              </a:spcAft>
              <a:buSzPts val="7700"/>
              <a:buChar char="■"/>
              <a:defRPr/>
            </a:lvl3pPr>
            <a:lvl4pPr indent="-596900" lvl="3" marL="1828800">
              <a:spcBef>
                <a:spcPts val="0"/>
              </a:spcBef>
              <a:spcAft>
                <a:spcPts val="0"/>
              </a:spcAft>
              <a:buSzPts val="5800"/>
              <a:buChar char="●"/>
              <a:defRPr/>
            </a:lvl4pPr>
            <a:lvl5pPr indent="-596900" lvl="4" marL="2286000">
              <a:spcBef>
                <a:spcPts val="0"/>
              </a:spcBef>
              <a:spcAft>
                <a:spcPts val="0"/>
              </a:spcAft>
              <a:buSzPts val="5800"/>
              <a:buChar char="○"/>
              <a:defRPr/>
            </a:lvl5pPr>
            <a:lvl6pPr indent="-596900" lvl="5" marL="2743200">
              <a:spcBef>
                <a:spcPts val="0"/>
              </a:spcBef>
              <a:spcAft>
                <a:spcPts val="0"/>
              </a:spcAft>
              <a:buSzPts val="5800"/>
              <a:buChar char="■"/>
              <a:defRPr/>
            </a:lvl6pPr>
            <a:lvl7pPr indent="-596900" lvl="6" marL="3200400">
              <a:spcBef>
                <a:spcPts val="0"/>
              </a:spcBef>
              <a:spcAft>
                <a:spcPts val="0"/>
              </a:spcAft>
              <a:buSzPts val="5800"/>
              <a:buChar char="●"/>
              <a:defRPr/>
            </a:lvl7pPr>
            <a:lvl8pPr indent="-596900" lvl="7" marL="3657600">
              <a:spcBef>
                <a:spcPts val="0"/>
              </a:spcBef>
              <a:spcAft>
                <a:spcPts val="0"/>
              </a:spcAft>
              <a:buSzPts val="5800"/>
              <a:buChar char="○"/>
              <a:defRPr/>
            </a:lvl8pPr>
            <a:lvl9pPr indent="-596900" lvl="8" marL="4114800">
              <a:spcBef>
                <a:spcPts val="0"/>
              </a:spcBef>
              <a:spcAft>
                <a:spcPts val="0"/>
              </a:spcAft>
              <a:buSzPts val="5800"/>
              <a:buChar char="■"/>
              <a:defRPr/>
            </a:lvl9pPr>
          </a:lstStyle>
          <a:p/>
        </p:txBody>
      </p:sp>
      <p:sp>
        <p:nvSpPr>
          <p:cNvPr id="16" name="Google Shape;16;p3"/>
          <p:cNvSpPr txBox="1"/>
          <p:nvPr>
            <p:ph idx="12" type="sldNum"/>
          </p:nvPr>
        </p:nvSpPr>
        <p:spPr>
          <a:xfrm>
            <a:off x="30804449" y="20266030"/>
            <a:ext cx="1975500" cy="1679100"/>
          </a:xfrm>
          <a:prstGeom prst="rect">
            <a:avLst/>
          </a:prstGeom>
        </p:spPr>
        <p:txBody>
          <a:bodyPr anchorCtr="0" anchor="ctr" bIns="292550" lIns="292550" spcFirstLastPara="1" rIns="292550" wrap="square" tIns="2925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4"/>
          <p:cNvSpPr txBox="1"/>
          <p:nvPr>
            <p:ph type="title"/>
          </p:nvPr>
        </p:nvSpPr>
        <p:spPr>
          <a:xfrm>
            <a:off x="1645920" y="878842"/>
            <a:ext cx="29626800" cy="3657600"/>
          </a:xfrm>
          <a:prstGeom prst="rect">
            <a:avLst/>
          </a:prstGeom>
        </p:spPr>
        <p:txBody>
          <a:bodyPr anchorCtr="0" anchor="b" bIns="292550" lIns="292550" spcFirstLastPara="1" rIns="292550" wrap="square" tIns="292550">
            <a:no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p:txBody>
      </p:sp>
      <p:sp>
        <p:nvSpPr>
          <p:cNvPr id="19" name="Google Shape;19;p4"/>
          <p:cNvSpPr txBox="1"/>
          <p:nvPr>
            <p:ph idx="1" type="body"/>
          </p:nvPr>
        </p:nvSpPr>
        <p:spPr>
          <a:xfrm>
            <a:off x="1645920" y="5120640"/>
            <a:ext cx="14380200" cy="15896700"/>
          </a:xfrm>
          <a:prstGeom prst="rect">
            <a:avLst/>
          </a:prstGeom>
        </p:spPr>
        <p:txBody>
          <a:bodyPr anchorCtr="0" anchor="t" bIns="292550" lIns="292550" spcFirstLastPara="1" rIns="292550" wrap="square" tIns="292550">
            <a:noAutofit/>
          </a:bodyPr>
          <a:lstStyle>
            <a:lvl1pPr indent="-838200" lvl="0" marL="457200">
              <a:spcBef>
                <a:spcPts val="1900"/>
              </a:spcBef>
              <a:spcAft>
                <a:spcPts val="0"/>
              </a:spcAft>
              <a:buSzPts val="9600"/>
              <a:buChar char="●"/>
              <a:defRPr/>
            </a:lvl1pPr>
            <a:lvl2pPr indent="-717550" lvl="1" marL="914400">
              <a:spcBef>
                <a:spcPts val="0"/>
              </a:spcBef>
              <a:spcAft>
                <a:spcPts val="0"/>
              </a:spcAft>
              <a:buSzPts val="7700"/>
              <a:buChar char="○"/>
              <a:defRPr/>
            </a:lvl2pPr>
            <a:lvl3pPr indent="-717550" lvl="2" marL="1371600">
              <a:spcBef>
                <a:spcPts val="0"/>
              </a:spcBef>
              <a:spcAft>
                <a:spcPts val="0"/>
              </a:spcAft>
              <a:buSzPts val="7700"/>
              <a:buChar char="■"/>
              <a:defRPr/>
            </a:lvl3pPr>
            <a:lvl4pPr indent="-596900" lvl="3" marL="1828800">
              <a:spcBef>
                <a:spcPts val="0"/>
              </a:spcBef>
              <a:spcAft>
                <a:spcPts val="0"/>
              </a:spcAft>
              <a:buSzPts val="5800"/>
              <a:buChar char="●"/>
              <a:defRPr/>
            </a:lvl4pPr>
            <a:lvl5pPr indent="-596900" lvl="4" marL="2286000">
              <a:spcBef>
                <a:spcPts val="0"/>
              </a:spcBef>
              <a:spcAft>
                <a:spcPts val="0"/>
              </a:spcAft>
              <a:buSzPts val="5800"/>
              <a:buChar char="○"/>
              <a:defRPr/>
            </a:lvl5pPr>
            <a:lvl6pPr indent="-596900" lvl="5" marL="2743200">
              <a:spcBef>
                <a:spcPts val="0"/>
              </a:spcBef>
              <a:spcAft>
                <a:spcPts val="0"/>
              </a:spcAft>
              <a:buSzPts val="5800"/>
              <a:buChar char="■"/>
              <a:defRPr/>
            </a:lvl6pPr>
            <a:lvl7pPr indent="-596900" lvl="6" marL="3200400">
              <a:spcBef>
                <a:spcPts val="0"/>
              </a:spcBef>
              <a:spcAft>
                <a:spcPts val="0"/>
              </a:spcAft>
              <a:buSzPts val="5800"/>
              <a:buChar char="●"/>
              <a:defRPr/>
            </a:lvl7pPr>
            <a:lvl8pPr indent="-596900" lvl="7" marL="3657600">
              <a:spcBef>
                <a:spcPts val="0"/>
              </a:spcBef>
              <a:spcAft>
                <a:spcPts val="0"/>
              </a:spcAft>
              <a:buSzPts val="5800"/>
              <a:buChar char="○"/>
              <a:defRPr/>
            </a:lvl8pPr>
            <a:lvl9pPr indent="-596900" lvl="8" marL="4114800">
              <a:spcBef>
                <a:spcPts val="0"/>
              </a:spcBef>
              <a:spcAft>
                <a:spcPts val="0"/>
              </a:spcAft>
              <a:buSzPts val="5800"/>
              <a:buChar char="■"/>
              <a:defRPr/>
            </a:lvl9pPr>
          </a:lstStyle>
          <a:p/>
        </p:txBody>
      </p:sp>
      <p:sp>
        <p:nvSpPr>
          <p:cNvPr id="20" name="Google Shape;20;p4"/>
          <p:cNvSpPr txBox="1"/>
          <p:nvPr>
            <p:ph idx="2" type="body"/>
          </p:nvPr>
        </p:nvSpPr>
        <p:spPr>
          <a:xfrm>
            <a:off x="16892186" y="5120640"/>
            <a:ext cx="14380200" cy="15896700"/>
          </a:xfrm>
          <a:prstGeom prst="rect">
            <a:avLst/>
          </a:prstGeom>
        </p:spPr>
        <p:txBody>
          <a:bodyPr anchorCtr="0" anchor="t" bIns="292550" lIns="292550" spcFirstLastPara="1" rIns="292550" wrap="square" tIns="292550">
            <a:noAutofit/>
          </a:bodyPr>
          <a:lstStyle>
            <a:lvl1pPr indent="-838200" lvl="0" marL="457200">
              <a:spcBef>
                <a:spcPts val="1900"/>
              </a:spcBef>
              <a:spcAft>
                <a:spcPts val="0"/>
              </a:spcAft>
              <a:buSzPts val="9600"/>
              <a:buChar char="●"/>
              <a:defRPr/>
            </a:lvl1pPr>
            <a:lvl2pPr indent="-717550" lvl="1" marL="914400">
              <a:spcBef>
                <a:spcPts val="0"/>
              </a:spcBef>
              <a:spcAft>
                <a:spcPts val="0"/>
              </a:spcAft>
              <a:buSzPts val="7700"/>
              <a:buChar char="○"/>
              <a:defRPr/>
            </a:lvl2pPr>
            <a:lvl3pPr indent="-717550" lvl="2" marL="1371600">
              <a:spcBef>
                <a:spcPts val="0"/>
              </a:spcBef>
              <a:spcAft>
                <a:spcPts val="0"/>
              </a:spcAft>
              <a:buSzPts val="7700"/>
              <a:buChar char="■"/>
              <a:defRPr/>
            </a:lvl3pPr>
            <a:lvl4pPr indent="-596900" lvl="3" marL="1828800">
              <a:spcBef>
                <a:spcPts val="0"/>
              </a:spcBef>
              <a:spcAft>
                <a:spcPts val="0"/>
              </a:spcAft>
              <a:buSzPts val="5800"/>
              <a:buChar char="●"/>
              <a:defRPr/>
            </a:lvl4pPr>
            <a:lvl5pPr indent="-596900" lvl="4" marL="2286000">
              <a:spcBef>
                <a:spcPts val="0"/>
              </a:spcBef>
              <a:spcAft>
                <a:spcPts val="0"/>
              </a:spcAft>
              <a:buSzPts val="5800"/>
              <a:buChar char="○"/>
              <a:defRPr/>
            </a:lvl5pPr>
            <a:lvl6pPr indent="-596900" lvl="5" marL="2743200">
              <a:spcBef>
                <a:spcPts val="0"/>
              </a:spcBef>
              <a:spcAft>
                <a:spcPts val="0"/>
              </a:spcAft>
              <a:buSzPts val="5800"/>
              <a:buChar char="■"/>
              <a:defRPr/>
            </a:lvl6pPr>
            <a:lvl7pPr indent="-596900" lvl="6" marL="3200400">
              <a:spcBef>
                <a:spcPts val="0"/>
              </a:spcBef>
              <a:spcAft>
                <a:spcPts val="0"/>
              </a:spcAft>
              <a:buSzPts val="5800"/>
              <a:buChar char="●"/>
              <a:defRPr/>
            </a:lvl7pPr>
            <a:lvl8pPr indent="-596900" lvl="7" marL="3657600">
              <a:spcBef>
                <a:spcPts val="0"/>
              </a:spcBef>
              <a:spcAft>
                <a:spcPts val="0"/>
              </a:spcAft>
              <a:buSzPts val="5800"/>
              <a:buChar char="○"/>
              <a:defRPr/>
            </a:lvl8pPr>
            <a:lvl9pPr indent="-596900" lvl="8" marL="4114800">
              <a:spcBef>
                <a:spcPts val="0"/>
              </a:spcBef>
              <a:spcAft>
                <a:spcPts val="0"/>
              </a:spcAft>
              <a:buSzPts val="5800"/>
              <a:buChar char="■"/>
              <a:defRPr/>
            </a:lvl9pPr>
          </a:lstStyle>
          <a:p/>
        </p:txBody>
      </p:sp>
      <p:sp>
        <p:nvSpPr>
          <p:cNvPr id="21" name="Google Shape;21;p4"/>
          <p:cNvSpPr txBox="1"/>
          <p:nvPr>
            <p:ph idx="12" type="sldNum"/>
          </p:nvPr>
        </p:nvSpPr>
        <p:spPr>
          <a:xfrm>
            <a:off x="30804449" y="20266030"/>
            <a:ext cx="1975500" cy="1679100"/>
          </a:xfrm>
          <a:prstGeom prst="rect">
            <a:avLst/>
          </a:prstGeom>
        </p:spPr>
        <p:txBody>
          <a:bodyPr anchorCtr="0" anchor="ctr" bIns="292550" lIns="292550" spcFirstLastPara="1" rIns="292550" wrap="square" tIns="2925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5"/>
          <p:cNvSpPr txBox="1"/>
          <p:nvPr>
            <p:ph type="title"/>
          </p:nvPr>
        </p:nvSpPr>
        <p:spPr>
          <a:xfrm>
            <a:off x="1645920" y="878842"/>
            <a:ext cx="29626800" cy="3657600"/>
          </a:xfrm>
          <a:prstGeom prst="rect">
            <a:avLst/>
          </a:prstGeom>
        </p:spPr>
        <p:txBody>
          <a:bodyPr anchorCtr="0" anchor="b" bIns="292550" lIns="292550" spcFirstLastPara="1" rIns="292550" wrap="square" tIns="292550">
            <a:noAutofit/>
          </a:bodyPr>
          <a:lstStyle>
            <a:lvl1pPr lvl="0">
              <a:spcBef>
                <a:spcPts val="0"/>
              </a:spcBef>
              <a:spcAft>
                <a:spcPts val="0"/>
              </a:spcAft>
              <a:buSzPts val="11500"/>
              <a:buNone/>
              <a:defRPr/>
            </a:lvl1pPr>
            <a:lvl2pPr lvl="1">
              <a:spcBef>
                <a:spcPts val="0"/>
              </a:spcBef>
              <a:spcAft>
                <a:spcPts val="0"/>
              </a:spcAft>
              <a:buSzPts val="11500"/>
              <a:buNone/>
              <a:defRPr/>
            </a:lvl2pPr>
            <a:lvl3pPr lvl="2">
              <a:spcBef>
                <a:spcPts val="0"/>
              </a:spcBef>
              <a:spcAft>
                <a:spcPts val="0"/>
              </a:spcAft>
              <a:buSzPts val="11500"/>
              <a:buNone/>
              <a:defRPr/>
            </a:lvl3pPr>
            <a:lvl4pPr lvl="3">
              <a:spcBef>
                <a:spcPts val="0"/>
              </a:spcBef>
              <a:spcAft>
                <a:spcPts val="0"/>
              </a:spcAft>
              <a:buSzPts val="11500"/>
              <a:buNone/>
              <a:defRPr/>
            </a:lvl4pPr>
            <a:lvl5pPr lvl="4">
              <a:spcBef>
                <a:spcPts val="0"/>
              </a:spcBef>
              <a:spcAft>
                <a:spcPts val="0"/>
              </a:spcAft>
              <a:buSzPts val="11500"/>
              <a:buNone/>
              <a:defRPr/>
            </a:lvl5pPr>
            <a:lvl6pPr lvl="5">
              <a:spcBef>
                <a:spcPts val="0"/>
              </a:spcBef>
              <a:spcAft>
                <a:spcPts val="0"/>
              </a:spcAft>
              <a:buSzPts val="11500"/>
              <a:buNone/>
              <a:defRPr/>
            </a:lvl6pPr>
            <a:lvl7pPr lvl="6">
              <a:spcBef>
                <a:spcPts val="0"/>
              </a:spcBef>
              <a:spcAft>
                <a:spcPts val="0"/>
              </a:spcAft>
              <a:buSzPts val="11500"/>
              <a:buNone/>
              <a:defRPr/>
            </a:lvl7pPr>
            <a:lvl8pPr lvl="7">
              <a:spcBef>
                <a:spcPts val="0"/>
              </a:spcBef>
              <a:spcAft>
                <a:spcPts val="0"/>
              </a:spcAft>
              <a:buSzPts val="11500"/>
              <a:buNone/>
              <a:defRPr/>
            </a:lvl8pPr>
            <a:lvl9pPr lvl="8">
              <a:spcBef>
                <a:spcPts val="0"/>
              </a:spcBef>
              <a:spcAft>
                <a:spcPts val="0"/>
              </a:spcAft>
              <a:buSzPts val="11500"/>
              <a:buNone/>
              <a:defRPr/>
            </a:lvl9pPr>
          </a:lstStyle>
          <a:p/>
        </p:txBody>
      </p:sp>
      <p:sp>
        <p:nvSpPr>
          <p:cNvPr id="24" name="Google Shape;24;p5"/>
          <p:cNvSpPr txBox="1"/>
          <p:nvPr>
            <p:ph idx="12" type="sldNum"/>
          </p:nvPr>
        </p:nvSpPr>
        <p:spPr>
          <a:xfrm>
            <a:off x="30804449" y="20266030"/>
            <a:ext cx="1975500" cy="1679100"/>
          </a:xfrm>
          <a:prstGeom prst="rect">
            <a:avLst/>
          </a:prstGeom>
        </p:spPr>
        <p:txBody>
          <a:bodyPr anchorCtr="0" anchor="ctr" bIns="292550" lIns="292550" spcFirstLastPara="1" rIns="292550" wrap="square" tIns="2925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5" name="Shape 25"/>
        <p:cNvGrpSpPr/>
        <p:nvPr/>
      </p:nvGrpSpPr>
      <p:grpSpPr>
        <a:xfrm>
          <a:off x="0" y="0"/>
          <a:ext cx="0" cy="0"/>
          <a:chOff x="0" y="0"/>
          <a:chExt cx="0" cy="0"/>
        </a:xfrm>
      </p:grpSpPr>
      <p:sp>
        <p:nvSpPr>
          <p:cNvPr id="26" name="Google Shape;26;p6"/>
          <p:cNvSpPr txBox="1"/>
          <p:nvPr>
            <p:ph idx="1" type="body"/>
          </p:nvPr>
        </p:nvSpPr>
        <p:spPr>
          <a:xfrm>
            <a:off x="1645920" y="18800253"/>
            <a:ext cx="29626800" cy="2216700"/>
          </a:xfrm>
          <a:prstGeom prst="rect">
            <a:avLst/>
          </a:prstGeom>
        </p:spPr>
        <p:txBody>
          <a:bodyPr anchorCtr="0" anchor="t" bIns="292550" lIns="292550" spcFirstLastPara="1" rIns="292550" wrap="square" tIns="292550">
            <a:noAutofit/>
          </a:bodyPr>
          <a:lstStyle>
            <a:lvl1pPr indent="-228600" lvl="0" marL="457200" algn="ctr">
              <a:spcBef>
                <a:spcPts val="1200"/>
              </a:spcBef>
              <a:spcAft>
                <a:spcPts val="0"/>
              </a:spcAft>
              <a:buSzPts val="5800"/>
              <a:buNone/>
              <a:defRPr sz="5800"/>
            </a:lvl1pPr>
          </a:lstStyle>
          <a:p/>
        </p:txBody>
      </p:sp>
      <p:sp>
        <p:nvSpPr>
          <p:cNvPr id="27" name="Google Shape;27;p6"/>
          <p:cNvSpPr txBox="1"/>
          <p:nvPr>
            <p:ph idx="12" type="sldNum"/>
          </p:nvPr>
        </p:nvSpPr>
        <p:spPr>
          <a:xfrm>
            <a:off x="30804449" y="20266030"/>
            <a:ext cx="1975500" cy="1679100"/>
          </a:xfrm>
          <a:prstGeom prst="rect">
            <a:avLst/>
          </a:prstGeom>
        </p:spPr>
        <p:txBody>
          <a:bodyPr anchorCtr="0" anchor="ctr" bIns="292550" lIns="292550" spcFirstLastPara="1" rIns="292550" wrap="square" tIns="2925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8" name="Shape 28"/>
        <p:cNvGrpSpPr/>
        <p:nvPr/>
      </p:nvGrpSpPr>
      <p:grpSpPr>
        <a:xfrm>
          <a:off x="0" y="0"/>
          <a:ext cx="0" cy="0"/>
          <a:chOff x="0" y="0"/>
          <a:chExt cx="0" cy="0"/>
        </a:xfrm>
      </p:grpSpPr>
      <p:sp>
        <p:nvSpPr>
          <p:cNvPr id="29" name="Google Shape;29;p7"/>
          <p:cNvSpPr txBox="1"/>
          <p:nvPr>
            <p:ph idx="12" type="sldNum"/>
          </p:nvPr>
        </p:nvSpPr>
        <p:spPr>
          <a:xfrm>
            <a:off x="30804449" y="20266030"/>
            <a:ext cx="1975500" cy="1679100"/>
          </a:xfrm>
          <a:prstGeom prst="rect">
            <a:avLst/>
          </a:prstGeom>
        </p:spPr>
        <p:txBody>
          <a:bodyPr anchorCtr="0" anchor="ctr" bIns="292550" lIns="292550" spcFirstLastPara="1" rIns="292550" wrap="square" tIns="2925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645920" y="878842"/>
            <a:ext cx="29626800" cy="3657600"/>
          </a:xfrm>
          <a:prstGeom prst="rect">
            <a:avLst/>
          </a:prstGeom>
          <a:noFill/>
          <a:ln>
            <a:noFill/>
          </a:ln>
        </p:spPr>
        <p:txBody>
          <a:bodyPr anchorCtr="0" anchor="b" bIns="292550" lIns="292550" spcFirstLastPara="1" rIns="292550" wrap="square" tIns="292550">
            <a:noAutofit/>
          </a:bodyPr>
          <a:lstStyle>
            <a:lvl1pPr lvl="0">
              <a:spcBef>
                <a:spcPts val="0"/>
              </a:spcBef>
              <a:spcAft>
                <a:spcPts val="0"/>
              </a:spcAft>
              <a:buClr>
                <a:schemeClr val="dk1"/>
              </a:buClr>
              <a:buSzPts val="11500"/>
              <a:buNone/>
              <a:defRPr b="1" sz="11500">
                <a:solidFill>
                  <a:schemeClr val="dk1"/>
                </a:solidFill>
              </a:defRPr>
            </a:lvl1pPr>
            <a:lvl2pPr lvl="1">
              <a:spcBef>
                <a:spcPts val="0"/>
              </a:spcBef>
              <a:spcAft>
                <a:spcPts val="0"/>
              </a:spcAft>
              <a:buClr>
                <a:schemeClr val="dk1"/>
              </a:buClr>
              <a:buSzPts val="11500"/>
              <a:buNone/>
              <a:defRPr b="1" sz="11500">
                <a:solidFill>
                  <a:schemeClr val="dk1"/>
                </a:solidFill>
              </a:defRPr>
            </a:lvl2pPr>
            <a:lvl3pPr lvl="2">
              <a:spcBef>
                <a:spcPts val="0"/>
              </a:spcBef>
              <a:spcAft>
                <a:spcPts val="0"/>
              </a:spcAft>
              <a:buClr>
                <a:schemeClr val="dk1"/>
              </a:buClr>
              <a:buSzPts val="11500"/>
              <a:buNone/>
              <a:defRPr b="1" sz="11500">
                <a:solidFill>
                  <a:schemeClr val="dk1"/>
                </a:solidFill>
              </a:defRPr>
            </a:lvl3pPr>
            <a:lvl4pPr lvl="3">
              <a:spcBef>
                <a:spcPts val="0"/>
              </a:spcBef>
              <a:spcAft>
                <a:spcPts val="0"/>
              </a:spcAft>
              <a:buClr>
                <a:schemeClr val="dk1"/>
              </a:buClr>
              <a:buSzPts val="11500"/>
              <a:buNone/>
              <a:defRPr b="1" sz="11500">
                <a:solidFill>
                  <a:schemeClr val="dk1"/>
                </a:solidFill>
              </a:defRPr>
            </a:lvl4pPr>
            <a:lvl5pPr lvl="4">
              <a:spcBef>
                <a:spcPts val="0"/>
              </a:spcBef>
              <a:spcAft>
                <a:spcPts val="0"/>
              </a:spcAft>
              <a:buClr>
                <a:schemeClr val="dk1"/>
              </a:buClr>
              <a:buSzPts val="11500"/>
              <a:buNone/>
              <a:defRPr b="1" sz="11500">
                <a:solidFill>
                  <a:schemeClr val="dk1"/>
                </a:solidFill>
              </a:defRPr>
            </a:lvl5pPr>
            <a:lvl6pPr lvl="5">
              <a:spcBef>
                <a:spcPts val="0"/>
              </a:spcBef>
              <a:spcAft>
                <a:spcPts val="0"/>
              </a:spcAft>
              <a:buClr>
                <a:schemeClr val="dk1"/>
              </a:buClr>
              <a:buSzPts val="11500"/>
              <a:buNone/>
              <a:defRPr b="1" sz="11500">
                <a:solidFill>
                  <a:schemeClr val="dk1"/>
                </a:solidFill>
              </a:defRPr>
            </a:lvl6pPr>
            <a:lvl7pPr lvl="6">
              <a:spcBef>
                <a:spcPts val="0"/>
              </a:spcBef>
              <a:spcAft>
                <a:spcPts val="0"/>
              </a:spcAft>
              <a:buClr>
                <a:schemeClr val="dk1"/>
              </a:buClr>
              <a:buSzPts val="11500"/>
              <a:buNone/>
              <a:defRPr b="1" sz="11500">
                <a:solidFill>
                  <a:schemeClr val="dk1"/>
                </a:solidFill>
              </a:defRPr>
            </a:lvl7pPr>
            <a:lvl8pPr lvl="7">
              <a:spcBef>
                <a:spcPts val="0"/>
              </a:spcBef>
              <a:spcAft>
                <a:spcPts val="0"/>
              </a:spcAft>
              <a:buClr>
                <a:schemeClr val="dk1"/>
              </a:buClr>
              <a:buSzPts val="11500"/>
              <a:buNone/>
              <a:defRPr b="1" sz="11500">
                <a:solidFill>
                  <a:schemeClr val="dk1"/>
                </a:solidFill>
              </a:defRPr>
            </a:lvl8pPr>
            <a:lvl9pPr lvl="8">
              <a:spcBef>
                <a:spcPts val="0"/>
              </a:spcBef>
              <a:spcAft>
                <a:spcPts val="0"/>
              </a:spcAft>
              <a:buClr>
                <a:schemeClr val="dk1"/>
              </a:buClr>
              <a:buSzPts val="11500"/>
              <a:buNone/>
              <a:defRPr b="1" sz="11500">
                <a:solidFill>
                  <a:schemeClr val="dk1"/>
                </a:solidFill>
              </a:defRPr>
            </a:lvl9pPr>
          </a:lstStyle>
          <a:p/>
        </p:txBody>
      </p:sp>
      <p:sp>
        <p:nvSpPr>
          <p:cNvPr id="7" name="Google Shape;7;p1"/>
          <p:cNvSpPr txBox="1"/>
          <p:nvPr>
            <p:ph idx="1" type="body"/>
          </p:nvPr>
        </p:nvSpPr>
        <p:spPr>
          <a:xfrm>
            <a:off x="1645920" y="5120640"/>
            <a:ext cx="29626800" cy="15896700"/>
          </a:xfrm>
          <a:prstGeom prst="rect">
            <a:avLst/>
          </a:prstGeom>
          <a:noFill/>
          <a:ln>
            <a:noFill/>
          </a:ln>
        </p:spPr>
        <p:txBody>
          <a:bodyPr anchorCtr="0" anchor="t" bIns="292550" lIns="292550" spcFirstLastPara="1" rIns="292550" wrap="square" tIns="292550">
            <a:noAutofit/>
          </a:bodyPr>
          <a:lstStyle>
            <a:lvl1pPr indent="-838200" lvl="0" marL="457200">
              <a:spcBef>
                <a:spcPts val="1900"/>
              </a:spcBef>
              <a:spcAft>
                <a:spcPts val="0"/>
              </a:spcAft>
              <a:buClr>
                <a:schemeClr val="dk1"/>
              </a:buClr>
              <a:buSzPts val="9600"/>
              <a:buChar char="●"/>
              <a:defRPr sz="9600">
                <a:solidFill>
                  <a:schemeClr val="dk1"/>
                </a:solidFill>
              </a:defRPr>
            </a:lvl1pPr>
            <a:lvl2pPr indent="-717550" lvl="1" marL="914400">
              <a:spcBef>
                <a:spcPts val="0"/>
              </a:spcBef>
              <a:spcAft>
                <a:spcPts val="0"/>
              </a:spcAft>
              <a:buClr>
                <a:schemeClr val="dk1"/>
              </a:buClr>
              <a:buSzPts val="7700"/>
              <a:buChar char="○"/>
              <a:defRPr sz="7700">
                <a:solidFill>
                  <a:schemeClr val="dk1"/>
                </a:solidFill>
              </a:defRPr>
            </a:lvl2pPr>
            <a:lvl3pPr indent="-717550" lvl="2" marL="1371600">
              <a:spcBef>
                <a:spcPts val="0"/>
              </a:spcBef>
              <a:spcAft>
                <a:spcPts val="0"/>
              </a:spcAft>
              <a:buClr>
                <a:schemeClr val="dk1"/>
              </a:buClr>
              <a:buSzPts val="7700"/>
              <a:buChar char="■"/>
              <a:defRPr sz="7700">
                <a:solidFill>
                  <a:schemeClr val="dk1"/>
                </a:solidFill>
              </a:defRPr>
            </a:lvl3pPr>
            <a:lvl4pPr indent="-596900" lvl="3" marL="1828800">
              <a:spcBef>
                <a:spcPts val="0"/>
              </a:spcBef>
              <a:spcAft>
                <a:spcPts val="0"/>
              </a:spcAft>
              <a:buClr>
                <a:schemeClr val="dk1"/>
              </a:buClr>
              <a:buSzPts val="5800"/>
              <a:buChar char="●"/>
              <a:defRPr sz="5800">
                <a:solidFill>
                  <a:schemeClr val="dk1"/>
                </a:solidFill>
              </a:defRPr>
            </a:lvl4pPr>
            <a:lvl5pPr indent="-596900" lvl="4" marL="2286000">
              <a:spcBef>
                <a:spcPts val="0"/>
              </a:spcBef>
              <a:spcAft>
                <a:spcPts val="0"/>
              </a:spcAft>
              <a:buClr>
                <a:schemeClr val="dk1"/>
              </a:buClr>
              <a:buSzPts val="5800"/>
              <a:buChar char="○"/>
              <a:defRPr sz="5800">
                <a:solidFill>
                  <a:schemeClr val="dk1"/>
                </a:solidFill>
              </a:defRPr>
            </a:lvl5pPr>
            <a:lvl6pPr indent="-596900" lvl="5" marL="2743200">
              <a:spcBef>
                <a:spcPts val="0"/>
              </a:spcBef>
              <a:spcAft>
                <a:spcPts val="0"/>
              </a:spcAft>
              <a:buClr>
                <a:schemeClr val="dk1"/>
              </a:buClr>
              <a:buSzPts val="5800"/>
              <a:buChar char="■"/>
              <a:defRPr sz="5800">
                <a:solidFill>
                  <a:schemeClr val="dk1"/>
                </a:solidFill>
              </a:defRPr>
            </a:lvl6pPr>
            <a:lvl7pPr indent="-596900" lvl="6" marL="3200400">
              <a:spcBef>
                <a:spcPts val="0"/>
              </a:spcBef>
              <a:spcAft>
                <a:spcPts val="0"/>
              </a:spcAft>
              <a:buClr>
                <a:schemeClr val="dk1"/>
              </a:buClr>
              <a:buSzPts val="5800"/>
              <a:buChar char="●"/>
              <a:defRPr sz="5800">
                <a:solidFill>
                  <a:schemeClr val="dk1"/>
                </a:solidFill>
              </a:defRPr>
            </a:lvl7pPr>
            <a:lvl8pPr indent="-596900" lvl="7" marL="3657600">
              <a:spcBef>
                <a:spcPts val="0"/>
              </a:spcBef>
              <a:spcAft>
                <a:spcPts val="0"/>
              </a:spcAft>
              <a:buClr>
                <a:schemeClr val="dk1"/>
              </a:buClr>
              <a:buSzPts val="5800"/>
              <a:buChar char="○"/>
              <a:defRPr sz="5800">
                <a:solidFill>
                  <a:schemeClr val="dk1"/>
                </a:solidFill>
              </a:defRPr>
            </a:lvl8pPr>
            <a:lvl9pPr indent="-596900" lvl="8" marL="4114800">
              <a:spcBef>
                <a:spcPts val="0"/>
              </a:spcBef>
              <a:spcAft>
                <a:spcPts val="0"/>
              </a:spcAft>
              <a:buClr>
                <a:schemeClr val="dk1"/>
              </a:buClr>
              <a:buSzPts val="5800"/>
              <a:buChar char="■"/>
              <a:defRPr sz="5800">
                <a:solidFill>
                  <a:schemeClr val="dk1"/>
                </a:solidFill>
              </a:defRPr>
            </a:lvl9pPr>
          </a:lstStyle>
          <a:p/>
        </p:txBody>
      </p:sp>
      <p:sp>
        <p:nvSpPr>
          <p:cNvPr id="8" name="Google Shape;8;p1"/>
          <p:cNvSpPr txBox="1"/>
          <p:nvPr>
            <p:ph idx="12" type="sldNum"/>
          </p:nvPr>
        </p:nvSpPr>
        <p:spPr>
          <a:xfrm>
            <a:off x="30804449" y="20266030"/>
            <a:ext cx="1975500" cy="1679100"/>
          </a:xfrm>
          <a:prstGeom prst="rect">
            <a:avLst/>
          </a:prstGeom>
          <a:noFill/>
          <a:ln>
            <a:noFill/>
          </a:ln>
        </p:spPr>
        <p:txBody>
          <a:bodyPr anchorCtr="0" anchor="ctr" bIns="292550" lIns="292550" spcFirstLastPara="1" rIns="292550" wrap="square" tIns="292550">
            <a:noAutofit/>
          </a:bodyPr>
          <a:lstStyle>
            <a:lvl1pPr lvl="0" algn="r">
              <a:buNone/>
              <a:defRPr sz="4200">
                <a:solidFill>
                  <a:schemeClr val="dk1"/>
                </a:solidFill>
              </a:defRPr>
            </a:lvl1pPr>
            <a:lvl2pPr lvl="1" algn="r">
              <a:buNone/>
              <a:defRPr sz="4200">
                <a:solidFill>
                  <a:schemeClr val="dk1"/>
                </a:solidFill>
              </a:defRPr>
            </a:lvl2pPr>
            <a:lvl3pPr lvl="2" algn="r">
              <a:buNone/>
              <a:defRPr sz="4200">
                <a:solidFill>
                  <a:schemeClr val="dk1"/>
                </a:solidFill>
              </a:defRPr>
            </a:lvl3pPr>
            <a:lvl4pPr lvl="3" algn="r">
              <a:buNone/>
              <a:defRPr sz="4200">
                <a:solidFill>
                  <a:schemeClr val="dk1"/>
                </a:solidFill>
              </a:defRPr>
            </a:lvl4pPr>
            <a:lvl5pPr lvl="4" algn="r">
              <a:buNone/>
              <a:defRPr sz="4200">
                <a:solidFill>
                  <a:schemeClr val="dk1"/>
                </a:solidFill>
              </a:defRPr>
            </a:lvl5pPr>
            <a:lvl6pPr lvl="5" algn="r">
              <a:buNone/>
              <a:defRPr sz="4200">
                <a:solidFill>
                  <a:schemeClr val="dk1"/>
                </a:solidFill>
              </a:defRPr>
            </a:lvl6pPr>
            <a:lvl7pPr lvl="6" algn="r">
              <a:buNone/>
              <a:defRPr sz="4200">
                <a:solidFill>
                  <a:schemeClr val="dk1"/>
                </a:solidFill>
              </a:defRPr>
            </a:lvl7pPr>
            <a:lvl8pPr lvl="7" algn="r">
              <a:buNone/>
              <a:defRPr sz="4200">
                <a:solidFill>
                  <a:schemeClr val="dk1"/>
                </a:solidFill>
              </a:defRPr>
            </a:lvl8pPr>
            <a:lvl9pPr lvl="8" algn="r">
              <a:buNone/>
              <a:defRPr sz="4200">
                <a:solidFill>
                  <a:schemeClr val="dk1"/>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0.jpg"/><Relationship Id="rId22" Type="http://schemas.openxmlformats.org/officeDocument/2006/relationships/image" Target="../media/image12.png"/><Relationship Id="rId21" Type="http://schemas.openxmlformats.org/officeDocument/2006/relationships/image" Target="../media/image2.png"/><Relationship Id="rId24" Type="http://schemas.openxmlformats.org/officeDocument/2006/relationships/hyperlink" Target="https://doi.org/10.1186/s13059-023-03057-x" TargetMode="External"/><Relationship Id="rId23" Type="http://schemas.openxmlformats.org/officeDocument/2006/relationships/hyperlink" Target="https://genomebiology.biomedcentral.com/articles/10.1186/s13059-023-03057-x"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4.jpg"/><Relationship Id="rId9" Type="http://schemas.openxmlformats.org/officeDocument/2006/relationships/hyperlink" Target="mailto:genome@soe.ucsc.edu" TargetMode="External"/><Relationship Id="rId26" Type="http://schemas.openxmlformats.org/officeDocument/2006/relationships/hyperlink" Target="http://pmc10544498" TargetMode="External"/><Relationship Id="rId25" Type="http://schemas.openxmlformats.org/officeDocument/2006/relationships/hyperlink" Target="https://www.ncbi.nlm.nih.gov/pubmed/37784172" TargetMode="External"/><Relationship Id="rId28" Type="http://schemas.openxmlformats.org/officeDocument/2006/relationships/hyperlink" Target="https://doi.org/10.1038/s41586-023-05896-x" TargetMode="External"/><Relationship Id="rId27" Type="http://schemas.openxmlformats.org/officeDocument/2006/relationships/hyperlink" Target="https://doi.org/10.1038/s41586-023-05896-x" TargetMode="External"/><Relationship Id="rId5" Type="http://schemas.openxmlformats.org/officeDocument/2006/relationships/hyperlink" Target="https://academic.oup.com/nar/article-lookup/doi/10.1093/nar/gkad987" TargetMode="External"/><Relationship Id="rId6" Type="http://schemas.openxmlformats.org/officeDocument/2006/relationships/hyperlink" Target="https://doi.org/10.1093/nar/gkad987" TargetMode="External"/><Relationship Id="rId29" Type="http://schemas.openxmlformats.org/officeDocument/2006/relationships/hyperlink" Target="https://www.ncbi.nlm.nih.gov/pubmed/37165242" TargetMode="External"/><Relationship Id="rId7" Type="http://schemas.openxmlformats.org/officeDocument/2006/relationships/hyperlink" Target="https://www.ncbi.nlm.nih.gov/pubmed/37953330" TargetMode="External"/><Relationship Id="rId8" Type="http://schemas.openxmlformats.org/officeDocument/2006/relationships/hyperlink" Target="https://www.ncbi.nlm.nih.gov/pmc/articles/PMC10767968/" TargetMode="External"/><Relationship Id="rId30" Type="http://schemas.openxmlformats.org/officeDocument/2006/relationships/hyperlink" Target="https://www.ncbi.nlm.nih.gov/pmc/articles/PMC10172123/" TargetMode="External"/><Relationship Id="rId11" Type="http://schemas.openxmlformats.org/officeDocument/2006/relationships/hyperlink" Target="https://bit.ly/BoG_2024" TargetMode="External"/><Relationship Id="rId10" Type="http://schemas.openxmlformats.org/officeDocument/2006/relationships/hyperlink" Target="http://genome.ucsc.edu/training/index.html" TargetMode="External"/><Relationship Id="rId13" Type="http://schemas.openxmlformats.org/officeDocument/2006/relationships/image" Target="../media/image1.png"/><Relationship Id="rId12" Type="http://schemas.openxmlformats.org/officeDocument/2006/relationships/hyperlink" Target="http://genome.ucsc.edu/staff.html" TargetMode="External"/><Relationship Id="rId15" Type="http://schemas.openxmlformats.org/officeDocument/2006/relationships/image" Target="../media/image8.png"/><Relationship Id="rId14" Type="http://schemas.openxmlformats.org/officeDocument/2006/relationships/image" Target="../media/image11.png"/><Relationship Id="rId17" Type="http://schemas.openxmlformats.org/officeDocument/2006/relationships/image" Target="../media/image7.png"/><Relationship Id="rId16" Type="http://schemas.openxmlformats.org/officeDocument/2006/relationships/image" Target="../media/image3.png"/><Relationship Id="rId19" Type="http://schemas.openxmlformats.org/officeDocument/2006/relationships/image" Target="../media/image6.png"/><Relationship Id="rId1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8"/>
          <p:cNvSpPr txBox="1"/>
          <p:nvPr/>
        </p:nvSpPr>
        <p:spPr>
          <a:xfrm>
            <a:off x="5371150" y="12956963"/>
            <a:ext cx="9927300" cy="174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500"/>
              <a:t>With the rapid increase in genomic assemblies available, the UCSC Genome Browser has imported many NCBI assemblies via the track hub system. The UCSC Genome Browser’s GenArk hub includes all 96 HPRC pangenome assemblies. </a:t>
            </a:r>
            <a:endParaRPr sz="2500"/>
          </a:p>
        </p:txBody>
      </p:sp>
      <p:sp>
        <p:nvSpPr>
          <p:cNvPr id="35" name="Google Shape;35;p8"/>
          <p:cNvSpPr/>
          <p:nvPr/>
        </p:nvSpPr>
        <p:spPr>
          <a:xfrm>
            <a:off x="10820275" y="8373725"/>
            <a:ext cx="4575600" cy="2878800"/>
          </a:xfrm>
          <a:prstGeom prst="rightArrow">
            <a:avLst>
              <a:gd fmla="val 50000" name="adj1"/>
              <a:gd fmla="val 50000" name="adj2"/>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6" name="Google Shape;36;p8"/>
          <p:cNvSpPr/>
          <p:nvPr/>
        </p:nvSpPr>
        <p:spPr>
          <a:xfrm>
            <a:off x="0" y="0"/>
            <a:ext cx="32918400" cy="4108500"/>
          </a:xfrm>
          <a:prstGeom prst="rect">
            <a:avLst/>
          </a:prstGeom>
          <a:solidFill>
            <a:srgbClr val="00447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8"/>
          <p:cNvSpPr txBox="1"/>
          <p:nvPr/>
        </p:nvSpPr>
        <p:spPr>
          <a:xfrm>
            <a:off x="3920800" y="420650"/>
            <a:ext cx="24630900" cy="2229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7200">
                <a:solidFill>
                  <a:srgbClr val="FFFFFF"/>
                </a:solidFill>
              </a:rPr>
              <a:t>Viewing </a:t>
            </a:r>
            <a:r>
              <a:rPr b="1" lang="en" sz="7200">
                <a:solidFill>
                  <a:srgbClr val="FFFFFF"/>
                </a:solidFill>
              </a:rPr>
              <a:t>Human Pangenome Research Consortium (HPRC) data on the UCSC Genome Browser</a:t>
            </a:r>
            <a:endParaRPr b="1" sz="7200">
              <a:solidFill>
                <a:srgbClr val="FFFFFF"/>
              </a:solidFill>
            </a:endParaRPr>
          </a:p>
        </p:txBody>
      </p:sp>
      <p:pic>
        <p:nvPicPr>
          <p:cNvPr id="38" name="Google Shape;38;p8"/>
          <p:cNvPicPr preferRelativeResize="0"/>
          <p:nvPr/>
        </p:nvPicPr>
        <p:blipFill>
          <a:blip r:embed="rId3">
            <a:alphaModFix/>
          </a:blip>
          <a:stretch>
            <a:fillRect/>
          </a:stretch>
        </p:blipFill>
        <p:spPr>
          <a:xfrm>
            <a:off x="27028761" y="20510451"/>
            <a:ext cx="5646867" cy="1106268"/>
          </a:xfrm>
          <a:prstGeom prst="rect">
            <a:avLst/>
          </a:prstGeom>
          <a:noFill/>
          <a:ln>
            <a:noFill/>
          </a:ln>
        </p:spPr>
      </p:pic>
      <p:pic>
        <p:nvPicPr>
          <p:cNvPr id="39" name="Google Shape;39;p8"/>
          <p:cNvPicPr preferRelativeResize="0"/>
          <p:nvPr/>
        </p:nvPicPr>
        <p:blipFill>
          <a:blip r:embed="rId4">
            <a:alphaModFix/>
          </a:blip>
          <a:stretch>
            <a:fillRect/>
          </a:stretch>
        </p:blipFill>
        <p:spPr>
          <a:xfrm>
            <a:off x="30013475" y="820650"/>
            <a:ext cx="2289573" cy="2467200"/>
          </a:xfrm>
          <a:prstGeom prst="rect">
            <a:avLst/>
          </a:prstGeom>
          <a:noFill/>
          <a:ln>
            <a:noFill/>
          </a:ln>
        </p:spPr>
      </p:pic>
      <p:sp>
        <p:nvSpPr>
          <p:cNvPr id="40" name="Google Shape;40;p8"/>
          <p:cNvSpPr txBox="1"/>
          <p:nvPr/>
        </p:nvSpPr>
        <p:spPr>
          <a:xfrm>
            <a:off x="4816900" y="2914400"/>
            <a:ext cx="23734800" cy="117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2900" u="sng">
                <a:solidFill>
                  <a:srgbClr val="FFFFFF"/>
                </a:solidFill>
              </a:rPr>
              <a:t>Jairo Navarro Gonzalez, </a:t>
            </a:r>
            <a:r>
              <a:rPr lang="en" sz="2900" u="sng">
                <a:solidFill>
                  <a:srgbClr val="FFFFFF"/>
                </a:solidFill>
              </a:rPr>
              <a:t>Galt Barber, Jonathan Casper, Hiram Clawson, Angie Hinrichs, Chris Lee, Luis Nassar, Gerardo Perez, Brian Raney, David Haussler, Jim Kent, </a:t>
            </a:r>
            <a:r>
              <a:rPr lang="en" sz="2900" u="sng">
                <a:solidFill>
                  <a:schemeClr val="lt1"/>
                </a:solidFill>
              </a:rPr>
              <a:t>Max Haeussler</a:t>
            </a:r>
            <a:endParaRPr baseline="30000" sz="2900">
              <a:solidFill>
                <a:srgbClr val="FFFFFF"/>
              </a:solidFill>
            </a:endParaRPr>
          </a:p>
          <a:p>
            <a:pPr indent="0" lvl="0" marL="0" rtl="0" algn="ctr">
              <a:spcBef>
                <a:spcPts val="0"/>
              </a:spcBef>
              <a:spcAft>
                <a:spcPts val="0"/>
              </a:spcAft>
              <a:buNone/>
            </a:pPr>
            <a:r>
              <a:t/>
            </a:r>
            <a:endParaRPr sz="2900" u="sng">
              <a:solidFill>
                <a:srgbClr val="FFFFFF"/>
              </a:solidFill>
            </a:endParaRPr>
          </a:p>
        </p:txBody>
      </p:sp>
      <p:sp>
        <p:nvSpPr>
          <p:cNvPr id="41" name="Google Shape;41;p8"/>
          <p:cNvSpPr txBox="1"/>
          <p:nvPr/>
        </p:nvSpPr>
        <p:spPr>
          <a:xfrm>
            <a:off x="26749175" y="13137000"/>
            <a:ext cx="6172200" cy="621600"/>
          </a:xfrm>
          <a:prstGeom prst="rect">
            <a:avLst/>
          </a:prstGeom>
          <a:solidFill>
            <a:srgbClr val="00447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200">
                <a:solidFill>
                  <a:srgbClr val="FFFFFF"/>
                </a:solidFill>
              </a:rPr>
              <a:t>Acknowledgements</a:t>
            </a:r>
            <a:endParaRPr b="1" sz="3200">
              <a:solidFill>
                <a:srgbClr val="FFFFFF"/>
              </a:solidFill>
            </a:endParaRPr>
          </a:p>
        </p:txBody>
      </p:sp>
      <p:sp>
        <p:nvSpPr>
          <p:cNvPr id="42" name="Google Shape;42;p8"/>
          <p:cNvSpPr txBox="1"/>
          <p:nvPr/>
        </p:nvSpPr>
        <p:spPr>
          <a:xfrm>
            <a:off x="26625875" y="15837850"/>
            <a:ext cx="6295500" cy="621600"/>
          </a:xfrm>
          <a:prstGeom prst="rect">
            <a:avLst/>
          </a:prstGeom>
          <a:solidFill>
            <a:srgbClr val="00447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200">
                <a:solidFill>
                  <a:srgbClr val="FFFFFF"/>
                </a:solidFill>
              </a:rPr>
              <a:t>More Information</a:t>
            </a:r>
            <a:endParaRPr b="1" sz="3200">
              <a:solidFill>
                <a:srgbClr val="FFFFFF"/>
              </a:solidFill>
            </a:endParaRPr>
          </a:p>
        </p:txBody>
      </p:sp>
      <p:sp>
        <p:nvSpPr>
          <p:cNvPr id="43" name="Google Shape;43;p8"/>
          <p:cNvSpPr txBox="1"/>
          <p:nvPr/>
        </p:nvSpPr>
        <p:spPr>
          <a:xfrm>
            <a:off x="26617950" y="4440500"/>
            <a:ext cx="6303300" cy="454500"/>
          </a:xfrm>
          <a:prstGeom prst="rect">
            <a:avLst/>
          </a:prstGeom>
          <a:solidFill>
            <a:srgbClr val="00447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200">
                <a:solidFill>
                  <a:srgbClr val="FFFFFF"/>
                </a:solidFill>
              </a:rPr>
              <a:t>References</a:t>
            </a:r>
            <a:endParaRPr b="1" sz="3200">
              <a:solidFill>
                <a:srgbClr val="FFFFFF"/>
              </a:solidFill>
            </a:endParaRPr>
          </a:p>
        </p:txBody>
      </p:sp>
      <p:sp>
        <p:nvSpPr>
          <p:cNvPr id="44" name="Google Shape;44;p8"/>
          <p:cNvSpPr txBox="1"/>
          <p:nvPr/>
        </p:nvSpPr>
        <p:spPr>
          <a:xfrm>
            <a:off x="26801725" y="5281362"/>
            <a:ext cx="6100500" cy="210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u="sng">
                <a:solidFill>
                  <a:schemeClr val="hlink"/>
                </a:solidFill>
                <a:highlight>
                  <a:schemeClr val="lt1"/>
                </a:highlight>
                <a:hlinkClick r:id="rId5"/>
              </a:rPr>
              <a:t>The UCSC Genome Browser database: 2024 update.</a:t>
            </a:r>
            <a:r>
              <a:rPr lang="en" sz="1900">
                <a:solidFill>
                  <a:schemeClr val="dk1"/>
                </a:solidFill>
                <a:highlight>
                  <a:schemeClr val="lt1"/>
                </a:highlight>
              </a:rPr>
              <a:t> </a:t>
            </a:r>
            <a:r>
              <a:rPr lang="en" sz="1900">
                <a:highlight>
                  <a:srgbClr val="FFFFFF"/>
                </a:highlight>
              </a:rPr>
              <a:t>Raney BJ, Barber GP, Benet-Pag</a:t>
            </a:r>
            <a:r>
              <a:rPr lang="en" sz="1900">
                <a:solidFill>
                  <a:schemeClr val="dk1"/>
                </a:solidFill>
                <a:highlight>
                  <a:srgbClr val="FFFFFF"/>
                </a:highlight>
              </a:rPr>
              <a:t>è</a:t>
            </a:r>
            <a:r>
              <a:rPr lang="en" sz="1900">
                <a:highlight>
                  <a:srgbClr val="FFFFFF"/>
                </a:highlight>
              </a:rPr>
              <a:t>s A, Casper J, Clawson H, Cline MS, Diekhans M, Fischer C, Navarro Gonzalez J, Hickey G </a:t>
            </a:r>
            <a:r>
              <a:rPr i="1" lang="en" sz="1900">
                <a:highlight>
                  <a:srgbClr val="FFFFFF"/>
                </a:highlight>
              </a:rPr>
              <a:t>et al</a:t>
            </a:r>
            <a:r>
              <a:rPr lang="en" sz="1900">
                <a:highlight>
                  <a:srgbClr val="FFFFFF"/>
                </a:highlight>
              </a:rPr>
              <a:t>.</a:t>
            </a:r>
            <a:br>
              <a:rPr lang="en" sz="1900">
                <a:highlight>
                  <a:srgbClr val="FFFFFF"/>
                </a:highlight>
              </a:rPr>
            </a:br>
            <a:r>
              <a:rPr i="1" lang="en" sz="1900">
                <a:highlight>
                  <a:srgbClr val="FFFFFF"/>
                </a:highlight>
              </a:rPr>
              <a:t>Nucleic Acids Res</a:t>
            </a:r>
            <a:r>
              <a:rPr lang="en" sz="1900">
                <a:highlight>
                  <a:srgbClr val="FFFFFF"/>
                </a:highlight>
              </a:rPr>
              <a:t>. 2024 Jan 5;52(D1):D1082-D1088. DOI: </a:t>
            </a:r>
            <a:r>
              <a:rPr lang="en" sz="1900" u="sng">
                <a:solidFill>
                  <a:schemeClr val="hlink"/>
                </a:solidFill>
                <a:highlight>
                  <a:srgbClr val="FFFFFF"/>
                </a:highlight>
                <a:hlinkClick r:id="rId6"/>
              </a:rPr>
              <a:t>10.1093/nar/gkad987</a:t>
            </a:r>
            <a:r>
              <a:rPr lang="en" sz="1900">
                <a:highlight>
                  <a:srgbClr val="FFFFFF"/>
                </a:highlight>
              </a:rPr>
              <a:t>; PMID: </a:t>
            </a:r>
            <a:r>
              <a:rPr lang="en" sz="1900" u="sng">
                <a:solidFill>
                  <a:schemeClr val="hlink"/>
                </a:solidFill>
                <a:highlight>
                  <a:srgbClr val="FFFFFF"/>
                </a:highlight>
                <a:hlinkClick r:id="rId7"/>
              </a:rPr>
              <a:t>37953330</a:t>
            </a:r>
            <a:r>
              <a:rPr lang="en" sz="1900">
                <a:highlight>
                  <a:srgbClr val="FFFFFF"/>
                </a:highlight>
              </a:rPr>
              <a:t>;</a:t>
            </a:r>
            <a:br>
              <a:rPr lang="en" sz="1900">
                <a:highlight>
                  <a:srgbClr val="FFFFFF"/>
                </a:highlight>
              </a:rPr>
            </a:br>
            <a:r>
              <a:rPr lang="en" sz="1900">
                <a:highlight>
                  <a:srgbClr val="FFFFFF"/>
                </a:highlight>
              </a:rPr>
              <a:t>PMC: </a:t>
            </a:r>
            <a:r>
              <a:rPr lang="en" sz="1900" u="sng">
                <a:solidFill>
                  <a:schemeClr val="hlink"/>
                </a:solidFill>
                <a:highlight>
                  <a:srgbClr val="FFFFFF"/>
                </a:highlight>
                <a:hlinkClick r:id="rId8"/>
              </a:rPr>
              <a:t>PMC10767968</a:t>
            </a:r>
            <a:r>
              <a:rPr lang="en" sz="1900">
                <a:highlight>
                  <a:srgbClr val="FFFFFF"/>
                </a:highlight>
              </a:rPr>
              <a:t>.</a:t>
            </a:r>
            <a:endParaRPr sz="1900">
              <a:highlight>
                <a:srgbClr val="FFFFFF"/>
              </a:highlight>
            </a:endParaRPr>
          </a:p>
        </p:txBody>
      </p:sp>
      <p:sp>
        <p:nvSpPr>
          <p:cNvPr id="45" name="Google Shape;45;p8"/>
          <p:cNvSpPr txBox="1"/>
          <p:nvPr/>
        </p:nvSpPr>
        <p:spPr>
          <a:xfrm>
            <a:off x="27469450" y="16528575"/>
            <a:ext cx="4803300" cy="261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t>Have questions?</a:t>
            </a:r>
            <a:endParaRPr b="1" sz="1700"/>
          </a:p>
          <a:p>
            <a:pPr indent="0" lvl="0" marL="0" rtl="0" algn="l">
              <a:spcBef>
                <a:spcPts val="0"/>
              </a:spcBef>
              <a:spcAft>
                <a:spcPts val="0"/>
              </a:spcAft>
              <a:buNone/>
            </a:pPr>
            <a:r>
              <a:rPr lang="en" sz="1700"/>
              <a:t>Send us a question on our public mailing list:</a:t>
            </a:r>
            <a:endParaRPr sz="1700"/>
          </a:p>
          <a:p>
            <a:pPr indent="0" lvl="0" marL="0" rtl="0" algn="ctr">
              <a:spcBef>
                <a:spcPts val="0"/>
              </a:spcBef>
              <a:spcAft>
                <a:spcPts val="0"/>
              </a:spcAft>
              <a:buNone/>
            </a:pPr>
            <a:r>
              <a:rPr lang="en" sz="1700"/>
              <a:t> </a:t>
            </a:r>
            <a:r>
              <a:rPr lang="en" sz="1700" u="sng">
                <a:solidFill>
                  <a:schemeClr val="hlink"/>
                </a:solidFill>
                <a:hlinkClick r:id="rId9"/>
              </a:rPr>
              <a:t>genome@soe.ucsc.edu</a:t>
            </a:r>
            <a:endParaRPr sz="1700"/>
          </a:p>
          <a:p>
            <a:pPr indent="0" lvl="0" marL="0" rtl="0" algn="l">
              <a:spcBef>
                <a:spcPts val="0"/>
              </a:spcBef>
              <a:spcAft>
                <a:spcPts val="0"/>
              </a:spcAft>
              <a:buNone/>
            </a:pPr>
            <a:r>
              <a:t/>
            </a:r>
            <a:endParaRPr sz="1700"/>
          </a:p>
          <a:p>
            <a:pPr indent="0" lvl="0" marL="0" rtl="0" algn="ctr">
              <a:spcBef>
                <a:spcPts val="0"/>
              </a:spcBef>
              <a:spcAft>
                <a:spcPts val="0"/>
              </a:spcAft>
              <a:buNone/>
            </a:pPr>
            <a:r>
              <a:rPr lang="en" sz="1700"/>
              <a:t>Genome Browser tutorials and videos:</a:t>
            </a:r>
            <a:endParaRPr sz="1700"/>
          </a:p>
          <a:p>
            <a:pPr indent="0" lvl="0" marL="0" rtl="0" algn="ctr">
              <a:spcBef>
                <a:spcPts val="0"/>
              </a:spcBef>
              <a:spcAft>
                <a:spcPts val="0"/>
              </a:spcAft>
              <a:buNone/>
            </a:pPr>
            <a:r>
              <a:rPr lang="en" sz="1700" u="sng">
                <a:solidFill>
                  <a:schemeClr val="hlink"/>
                </a:solidFill>
                <a:hlinkClick r:id="rId10"/>
              </a:rPr>
              <a:t>https://genome.ucsc.edu/training/index.html</a:t>
            </a:r>
            <a:endParaRPr b="1" sz="1700"/>
          </a:p>
          <a:p>
            <a:pPr indent="0" lvl="0" marL="0" rtl="0" algn="ctr">
              <a:spcBef>
                <a:spcPts val="0"/>
              </a:spcBef>
              <a:spcAft>
                <a:spcPts val="0"/>
              </a:spcAft>
              <a:buNone/>
            </a:pPr>
            <a:r>
              <a:t/>
            </a:r>
            <a:endParaRPr b="1" sz="1700"/>
          </a:p>
          <a:p>
            <a:pPr indent="0" lvl="0" marL="0" rtl="0" algn="ctr">
              <a:spcBef>
                <a:spcPts val="0"/>
              </a:spcBef>
              <a:spcAft>
                <a:spcPts val="0"/>
              </a:spcAft>
              <a:buClr>
                <a:schemeClr val="dk1"/>
              </a:buClr>
              <a:buSzPts val="1100"/>
              <a:buFont typeface="Arial"/>
              <a:buNone/>
            </a:pPr>
            <a:r>
              <a:rPr i="1" lang="en" sz="1800">
                <a:solidFill>
                  <a:schemeClr val="dk1"/>
                </a:solidFill>
              </a:rPr>
              <a:t>Digital copy of this poster available at:                                                                                    </a:t>
            </a:r>
            <a:r>
              <a:rPr i="1" lang="en" sz="1800" u="sng">
                <a:solidFill>
                  <a:schemeClr val="hlink"/>
                </a:solidFill>
                <a:hlinkClick r:id="rId11"/>
              </a:rPr>
              <a:t>https://bit.ly/BoG_2024</a:t>
            </a:r>
            <a:endParaRPr b="1" sz="1700"/>
          </a:p>
          <a:p>
            <a:pPr indent="0" lvl="0" marL="0" rtl="0" algn="l">
              <a:spcBef>
                <a:spcPts val="0"/>
              </a:spcBef>
              <a:spcAft>
                <a:spcPts val="0"/>
              </a:spcAft>
              <a:buNone/>
            </a:pPr>
            <a:r>
              <a:t/>
            </a:r>
            <a:endParaRPr sz="1700"/>
          </a:p>
        </p:txBody>
      </p:sp>
      <p:sp>
        <p:nvSpPr>
          <p:cNvPr id="46" name="Google Shape;46;p8"/>
          <p:cNvSpPr txBox="1"/>
          <p:nvPr/>
        </p:nvSpPr>
        <p:spPr>
          <a:xfrm>
            <a:off x="0" y="11897425"/>
            <a:ext cx="15759900" cy="621600"/>
          </a:xfrm>
          <a:prstGeom prst="rect">
            <a:avLst/>
          </a:prstGeom>
          <a:solidFill>
            <a:srgbClr val="00447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200">
                <a:solidFill>
                  <a:srgbClr val="FFFFFF"/>
                </a:solidFill>
              </a:rPr>
              <a:t>All Pangenomes are Available on GenArk</a:t>
            </a:r>
            <a:endParaRPr b="1" sz="3200">
              <a:solidFill>
                <a:srgbClr val="FFFFFF"/>
              </a:solidFill>
            </a:endParaRPr>
          </a:p>
        </p:txBody>
      </p:sp>
      <p:sp>
        <p:nvSpPr>
          <p:cNvPr id="47" name="Google Shape;47;p8"/>
          <p:cNvSpPr txBox="1"/>
          <p:nvPr/>
        </p:nvSpPr>
        <p:spPr>
          <a:xfrm>
            <a:off x="26951800" y="13825900"/>
            <a:ext cx="5800800" cy="174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1700"/>
              <a:t>This work was funded by NHGRI award 2U24HG002371 to the UCSC Genomics Institute. We would like to acknowledge the work of the UCSC Genome Browser technical staff (</a:t>
            </a:r>
            <a:r>
              <a:rPr lang="en" sz="1700" u="sng">
                <a:solidFill>
                  <a:schemeClr val="hlink"/>
                </a:solidFill>
                <a:hlinkClick r:id="rId12"/>
              </a:rPr>
              <a:t>https://genome.ucsc.edu/staff.html</a:t>
            </a:r>
            <a:r>
              <a:rPr lang="en" sz="1700"/>
              <a:t>), our many collaborators, and our users for their feedback and support. </a:t>
            </a:r>
            <a:endParaRPr sz="1700"/>
          </a:p>
        </p:txBody>
      </p:sp>
      <p:cxnSp>
        <p:nvCxnSpPr>
          <p:cNvPr id="48" name="Google Shape;48;p8"/>
          <p:cNvCxnSpPr/>
          <p:nvPr/>
        </p:nvCxnSpPr>
        <p:spPr>
          <a:xfrm>
            <a:off x="4038425" y="2875700"/>
            <a:ext cx="25527000" cy="0"/>
          </a:xfrm>
          <a:prstGeom prst="straightConnector1">
            <a:avLst/>
          </a:prstGeom>
          <a:noFill/>
          <a:ln cap="flat" cmpd="sng" w="76200">
            <a:solidFill>
              <a:srgbClr val="FFD966"/>
            </a:solidFill>
            <a:prstDash val="solid"/>
            <a:round/>
            <a:headEnd len="med" w="med" type="none"/>
            <a:tailEnd len="med" w="med" type="none"/>
          </a:ln>
        </p:spPr>
      </p:cxnSp>
      <p:sp>
        <p:nvSpPr>
          <p:cNvPr id="49" name="Google Shape;49;p8"/>
          <p:cNvSpPr txBox="1"/>
          <p:nvPr/>
        </p:nvSpPr>
        <p:spPr>
          <a:xfrm>
            <a:off x="26668475" y="19364800"/>
            <a:ext cx="6210300" cy="744600"/>
          </a:xfrm>
          <a:prstGeom prst="rect">
            <a:avLst/>
          </a:prstGeom>
          <a:solidFill>
            <a:srgbClr val="00447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rPr>
              <a:t>CSHL Biology of Genomes</a:t>
            </a:r>
            <a:br>
              <a:rPr lang="en" sz="1800">
                <a:solidFill>
                  <a:srgbClr val="FFFFFF"/>
                </a:solidFill>
              </a:rPr>
            </a:br>
            <a:r>
              <a:rPr lang="en" sz="1800">
                <a:solidFill>
                  <a:srgbClr val="FFFFFF"/>
                </a:solidFill>
              </a:rPr>
              <a:t>May </a:t>
            </a:r>
            <a:r>
              <a:rPr lang="en" sz="1800">
                <a:solidFill>
                  <a:schemeClr val="lt1"/>
                </a:solidFill>
              </a:rPr>
              <a:t>7</a:t>
            </a:r>
            <a:r>
              <a:rPr baseline="30000" lang="en" sz="1800">
                <a:solidFill>
                  <a:schemeClr val="lt1"/>
                </a:solidFill>
              </a:rPr>
              <a:t>th</a:t>
            </a:r>
            <a:r>
              <a:rPr lang="en" sz="1800">
                <a:solidFill>
                  <a:srgbClr val="FFFFFF"/>
                </a:solidFill>
              </a:rPr>
              <a:t> - 11</a:t>
            </a:r>
            <a:r>
              <a:rPr baseline="30000" lang="en" sz="1800">
                <a:solidFill>
                  <a:srgbClr val="FFFFFF"/>
                </a:solidFill>
              </a:rPr>
              <a:t>th</a:t>
            </a:r>
            <a:r>
              <a:rPr lang="en" sz="1800">
                <a:solidFill>
                  <a:srgbClr val="FFFFFF"/>
                </a:solidFill>
              </a:rPr>
              <a:t>, 2024</a:t>
            </a:r>
            <a:endParaRPr i="1" sz="1800">
              <a:solidFill>
                <a:srgbClr val="FFFFFF"/>
              </a:solidFill>
            </a:endParaRPr>
          </a:p>
        </p:txBody>
      </p:sp>
      <p:pic>
        <p:nvPicPr>
          <p:cNvPr id="50" name="Google Shape;50;p8"/>
          <p:cNvPicPr preferRelativeResize="0"/>
          <p:nvPr/>
        </p:nvPicPr>
        <p:blipFill>
          <a:blip r:embed="rId13">
            <a:alphaModFix/>
          </a:blip>
          <a:stretch>
            <a:fillRect/>
          </a:stretch>
        </p:blipFill>
        <p:spPr>
          <a:xfrm>
            <a:off x="612850" y="695025"/>
            <a:ext cx="2977516" cy="2467199"/>
          </a:xfrm>
          <a:prstGeom prst="rect">
            <a:avLst/>
          </a:prstGeom>
          <a:noFill/>
          <a:ln>
            <a:noFill/>
          </a:ln>
        </p:spPr>
      </p:pic>
      <p:pic>
        <p:nvPicPr>
          <p:cNvPr id="51" name="Google Shape;51;p8"/>
          <p:cNvPicPr preferRelativeResize="0"/>
          <p:nvPr/>
        </p:nvPicPr>
        <p:blipFill>
          <a:blip r:embed="rId14">
            <a:alphaModFix/>
          </a:blip>
          <a:stretch>
            <a:fillRect/>
          </a:stretch>
        </p:blipFill>
        <p:spPr>
          <a:xfrm>
            <a:off x="198921" y="15776124"/>
            <a:ext cx="6248401" cy="4186528"/>
          </a:xfrm>
          <a:prstGeom prst="rect">
            <a:avLst/>
          </a:prstGeom>
          <a:noFill/>
          <a:ln>
            <a:noFill/>
          </a:ln>
        </p:spPr>
      </p:pic>
      <p:pic>
        <p:nvPicPr>
          <p:cNvPr id="52" name="Google Shape;52;p8"/>
          <p:cNvPicPr preferRelativeResize="0"/>
          <p:nvPr/>
        </p:nvPicPr>
        <p:blipFill>
          <a:blip r:embed="rId15">
            <a:alphaModFix/>
          </a:blip>
          <a:stretch>
            <a:fillRect/>
          </a:stretch>
        </p:blipFill>
        <p:spPr>
          <a:xfrm>
            <a:off x="256350" y="12708175"/>
            <a:ext cx="4624231" cy="2878800"/>
          </a:xfrm>
          <a:prstGeom prst="rect">
            <a:avLst/>
          </a:prstGeom>
          <a:noFill/>
          <a:ln>
            <a:noFill/>
          </a:ln>
        </p:spPr>
      </p:pic>
      <p:pic>
        <p:nvPicPr>
          <p:cNvPr id="53" name="Google Shape;53;p8"/>
          <p:cNvPicPr preferRelativeResize="0"/>
          <p:nvPr/>
        </p:nvPicPr>
        <p:blipFill>
          <a:blip r:embed="rId16">
            <a:alphaModFix/>
          </a:blip>
          <a:stretch>
            <a:fillRect/>
          </a:stretch>
        </p:blipFill>
        <p:spPr>
          <a:xfrm>
            <a:off x="1673405" y="21373225"/>
            <a:ext cx="10887075" cy="371475"/>
          </a:xfrm>
          <a:prstGeom prst="rect">
            <a:avLst/>
          </a:prstGeom>
          <a:noFill/>
          <a:ln>
            <a:noFill/>
          </a:ln>
        </p:spPr>
      </p:pic>
      <p:pic>
        <p:nvPicPr>
          <p:cNvPr id="54" name="Google Shape;54;p8"/>
          <p:cNvPicPr preferRelativeResize="0"/>
          <p:nvPr/>
        </p:nvPicPr>
        <p:blipFill>
          <a:blip r:embed="rId17">
            <a:alphaModFix/>
          </a:blip>
          <a:stretch>
            <a:fillRect/>
          </a:stretch>
        </p:blipFill>
        <p:spPr>
          <a:xfrm>
            <a:off x="1663880" y="19992988"/>
            <a:ext cx="10906125" cy="904875"/>
          </a:xfrm>
          <a:prstGeom prst="rect">
            <a:avLst/>
          </a:prstGeom>
          <a:noFill/>
          <a:ln>
            <a:noFill/>
          </a:ln>
        </p:spPr>
      </p:pic>
      <p:pic>
        <p:nvPicPr>
          <p:cNvPr id="55" name="Google Shape;55;p8"/>
          <p:cNvPicPr preferRelativeResize="0"/>
          <p:nvPr/>
        </p:nvPicPr>
        <p:blipFill>
          <a:blip r:embed="rId18">
            <a:alphaModFix/>
          </a:blip>
          <a:stretch>
            <a:fillRect/>
          </a:stretch>
        </p:blipFill>
        <p:spPr>
          <a:xfrm>
            <a:off x="244976" y="5421363"/>
            <a:ext cx="15448983" cy="763638"/>
          </a:xfrm>
          <a:prstGeom prst="rect">
            <a:avLst/>
          </a:prstGeom>
          <a:noFill/>
          <a:ln>
            <a:noFill/>
          </a:ln>
        </p:spPr>
      </p:pic>
      <p:pic>
        <p:nvPicPr>
          <p:cNvPr id="56" name="Google Shape;56;p8"/>
          <p:cNvPicPr preferRelativeResize="0"/>
          <p:nvPr/>
        </p:nvPicPr>
        <p:blipFill>
          <a:blip r:embed="rId19">
            <a:alphaModFix/>
          </a:blip>
          <a:stretch>
            <a:fillRect/>
          </a:stretch>
        </p:blipFill>
        <p:spPr>
          <a:xfrm>
            <a:off x="0" y="4440500"/>
            <a:ext cx="15854600" cy="681575"/>
          </a:xfrm>
          <a:prstGeom prst="rect">
            <a:avLst/>
          </a:prstGeom>
          <a:noFill/>
          <a:ln>
            <a:noFill/>
          </a:ln>
        </p:spPr>
      </p:pic>
      <p:sp>
        <p:nvSpPr>
          <p:cNvPr id="57" name="Google Shape;57;p8"/>
          <p:cNvSpPr txBox="1"/>
          <p:nvPr/>
        </p:nvSpPr>
        <p:spPr>
          <a:xfrm>
            <a:off x="499825" y="6627188"/>
            <a:ext cx="14910300" cy="162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t>The Human pangenome contains 47 phased, diploid assemblies from a group of genetically diverse individuals. A total of 176 maternal and paternal haplotypes were used in this analysis. The haplotypes can be grouped into the 14 subpopulations:</a:t>
            </a:r>
            <a:endParaRPr sz="2500"/>
          </a:p>
        </p:txBody>
      </p:sp>
      <p:pic>
        <p:nvPicPr>
          <p:cNvPr id="58" name="Google Shape;58;p8"/>
          <p:cNvPicPr preferRelativeResize="0"/>
          <p:nvPr/>
        </p:nvPicPr>
        <p:blipFill>
          <a:blip r:embed="rId20">
            <a:alphaModFix/>
          </a:blip>
          <a:stretch>
            <a:fillRect/>
          </a:stretch>
        </p:blipFill>
        <p:spPr>
          <a:xfrm>
            <a:off x="15878720" y="4559460"/>
            <a:ext cx="9699963" cy="16950116"/>
          </a:xfrm>
          <a:prstGeom prst="rect">
            <a:avLst/>
          </a:prstGeom>
          <a:noFill/>
          <a:ln>
            <a:noFill/>
          </a:ln>
        </p:spPr>
      </p:pic>
      <p:sp>
        <p:nvSpPr>
          <p:cNvPr id="59" name="Google Shape;59;p8"/>
          <p:cNvSpPr txBox="1"/>
          <p:nvPr/>
        </p:nvSpPr>
        <p:spPr>
          <a:xfrm>
            <a:off x="-31359925" y="2542325"/>
            <a:ext cx="11097600" cy="86253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SzPts val="3000"/>
              <a:buAutoNum type="arabicPeriod"/>
            </a:pPr>
            <a:r>
              <a:rPr lang="en" sz="3000"/>
              <a:t>T2T</a:t>
            </a:r>
            <a:endParaRPr sz="3000"/>
          </a:p>
          <a:p>
            <a:pPr indent="-419100" lvl="0" marL="457200" rtl="0" algn="l">
              <a:spcBef>
                <a:spcPts val="0"/>
              </a:spcBef>
              <a:spcAft>
                <a:spcPts val="0"/>
              </a:spcAft>
              <a:buSzPts val="3000"/>
              <a:buAutoNum type="arabicPeriod"/>
            </a:pPr>
            <a:r>
              <a:rPr lang="en" sz="3000"/>
              <a:t>HAPMAP</a:t>
            </a:r>
            <a:endParaRPr sz="3000"/>
          </a:p>
          <a:p>
            <a:pPr indent="-419100" lvl="0" marL="457200" rtl="0" algn="l">
              <a:spcBef>
                <a:spcPts val="0"/>
              </a:spcBef>
              <a:spcAft>
                <a:spcPts val="0"/>
              </a:spcAft>
              <a:buSzPts val="3000"/>
              <a:buAutoNum type="arabicPeriod"/>
            </a:pPr>
            <a:r>
              <a:rPr lang="en" sz="3000"/>
              <a:t>Yoruba Nigeria</a:t>
            </a:r>
            <a:endParaRPr sz="3000"/>
          </a:p>
          <a:p>
            <a:pPr indent="-419100" lvl="0" marL="457200" rtl="0" algn="l">
              <a:spcBef>
                <a:spcPts val="0"/>
              </a:spcBef>
              <a:spcAft>
                <a:spcPts val="0"/>
              </a:spcAft>
              <a:buSzPts val="3000"/>
              <a:buAutoNum type="arabicPeriod"/>
            </a:pPr>
            <a:r>
              <a:rPr lang="en" sz="3000"/>
              <a:t>Esan Nigeria</a:t>
            </a:r>
            <a:endParaRPr sz="3000"/>
          </a:p>
          <a:p>
            <a:pPr indent="-419100" lvl="0" marL="457200" rtl="0" algn="l">
              <a:spcBef>
                <a:spcPts val="0"/>
              </a:spcBef>
              <a:spcAft>
                <a:spcPts val="0"/>
              </a:spcAft>
              <a:buSzPts val="3000"/>
              <a:buAutoNum type="arabicPeriod"/>
            </a:pPr>
            <a:r>
              <a:rPr lang="en" sz="3000"/>
              <a:t>Gambian</a:t>
            </a:r>
            <a:endParaRPr sz="3000"/>
          </a:p>
          <a:p>
            <a:pPr indent="-419100" lvl="0" marL="457200" rtl="0" algn="l">
              <a:spcBef>
                <a:spcPts val="0"/>
              </a:spcBef>
              <a:spcAft>
                <a:spcPts val="0"/>
              </a:spcAft>
              <a:buSzPts val="3000"/>
              <a:buAutoNum type="arabicPeriod"/>
            </a:pPr>
            <a:r>
              <a:rPr lang="en" sz="3000"/>
              <a:t>Mende Sierra Leone</a:t>
            </a:r>
            <a:endParaRPr sz="3000"/>
          </a:p>
          <a:p>
            <a:pPr indent="-419100" lvl="0" marL="457200" rtl="0" algn="l">
              <a:spcBef>
                <a:spcPts val="0"/>
              </a:spcBef>
              <a:spcAft>
                <a:spcPts val="0"/>
              </a:spcAft>
              <a:buSzPts val="3000"/>
              <a:buAutoNum type="arabicPeriod"/>
            </a:pPr>
            <a:r>
              <a:rPr lang="en" sz="3000"/>
              <a:t>Afr Carib Barabdos</a:t>
            </a:r>
            <a:endParaRPr sz="3000"/>
          </a:p>
          <a:p>
            <a:pPr indent="-419100" lvl="0" marL="457200" rtl="0" algn="l">
              <a:spcBef>
                <a:spcPts val="0"/>
              </a:spcBef>
              <a:spcAft>
                <a:spcPts val="0"/>
              </a:spcAft>
              <a:buSzPts val="3000"/>
              <a:buAutoNum type="arabicPeriod"/>
            </a:pPr>
            <a:r>
              <a:rPr lang="en" sz="3000"/>
              <a:t>African SW USA</a:t>
            </a:r>
            <a:endParaRPr sz="3000"/>
          </a:p>
          <a:p>
            <a:pPr indent="-419100" lvl="0" marL="457200" rtl="0" algn="l">
              <a:spcBef>
                <a:spcPts val="0"/>
              </a:spcBef>
              <a:spcAft>
                <a:spcPts val="0"/>
              </a:spcAft>
              <a:buSzPts val="3000"/>
              <a:buAutoNum type="arabicPeriod"/>
            </a:pPr>
            <a:r>
              <a:rPr lang="en" sz="3000"/>
              <a:t>Puerto Rico</a:t>
            </a:r>
            <a:endParaRPr sz="3000"/>
          </a:p>
          <a:p>
            <a:pPr indent="-419100" lvl="0" marL="457200" rtl="0" algn="l">
              <a:spcBef>
                <a:spcPts val="0"/>
              </a:spcBef>
              <a:spcAft>
                <a:spcPts val="0"/>
              </a:spcAft>
              <a:buSzPts val="3000"/>
              <a:buAutoNum type="arabicPeriod"/>
            </a:pPr>
            <a:r>
              <a:rPr lang="en" sz="3000"/>
              <a:t>Peru Lima</a:t>
            </a:r>
            <a:endParaRPr sz="3000"/>
          </a:p>
          <a:p>
            <a:pPr indent="-419100" lvl="0" marL="457200" rtl="0" algn="l">
              <a:spcBef>
                <a:spcPts val="0"/>
              </a:spcBef>
              <a:spcAft>
                <a:spcPts val="0"/>
              </a:spcAft>
              <a:buSzPts val="3000"/>
              <a:buAutoNum type="arabicPeriod"/>
            </a:pPr>
            <a:r>
              <a:rPr lang="en" sz="3000"/>
              <a:t>Columbia Medellin</a:t>
            </a:r>
            <a:endParaRPr sz="3000"/>
          </a:p>
          <a:p>
            <a:pPr indent="-419100" lvl="0" marL="457200" rtl="0" algn="l">
              <a:spcBef>
                <a:spcPts val="0"/>
              </a:spcBef>
              <a:spcAft>
                <a:spcPts val="0"/>
              </a:spcAft>
              <a:buSzPts val="3000"/>
              <a:buAutoNum type="arabicPeriod"/>
            </a:pPr>
            <a:r>
              <a:rPr lang="en" sz="3000"/>
              <a:t>Han SoChina</a:t>
            </a:r>
            <a:endParaRPr sz="3000"/>
          </a:p>
          <a:p>
            <a:pPr indent="-419100" lvl="0" marL="457200" rtl="0" algn="l">
              <a:spcBef>
                <a:spcPts val="0"/>
              </a:spcBef>
              <a:spcAft>
                <a:spcPts val="0"/>
              </a:spcAft>
              <a:buSzPts val="3000"/>
              <a:buAutoNum type="arabicPeriod"/>
            </a:pPr>
            <a:r>
              <a:rPr lang="en" sz="3000"/>
              <a:t>Vietnam Kinh</a:t>
            </a:r>
            <a:endParaRPr sz="3000"/>
          </a:p>
          <a:p>
            <a:pPr indent="-419100" lvl="0" marL="457200" rtl="0" algn="l">
              <a:spcBef>
                <a:spcPts val="0"/>
              </a:spcBef>
              <a:spcAft>
                <a:spcPts val="0"/>
              </a:spcAft>
              <a:buSzPts val="3000"/>
              <a:buAutoNum type="arabicPeriod"/>
            </a:pPr>
            <a:r>
              <a:rPr lang="en" sz="3000"/>
              <a:t>Punjabo Pakis</a:t>
            </a:r>
            <a:endParaRPr sz="3000"/>
          </a:p>
        </p:txBody>
      </p:sp>
      <p:sp>
        <p:nvSpPr>
          <p:cNvPr id="60" name="Google Shape;60;p8"/>
          <p:cNvSpPr txBox="1"/>
          <p:nvPr/>
        </p:nvSpPr>
        <p:spPr>
          <a:xfrm>
            <a:off x="5567126" y="8494150"/>
            <a:ext cx="4803300" cy="2878800"/>
          </a:xfrm>
          <a:prstGeom prst="rect">
            <a:avLst/>
          </a:prstGeom>
          <a:noFill/>
          <a:ln>
            <a:noFill/>
          </a:ln>
        </p:spPr>
        <p:txBody>
          <a:bodyPr anchorCtr="0" anchor="t" bIns="91425" lIns="91425" spcFirstLastPara="1" rIns="91425" wrap="square" tIns="91425">
            <a:noAutofit/>
          </a:bodyPr>
          <a:lstStyle/>
          <a:p>
            <a:pPr indent="-387350" lvl="0" marL="457200" rtl="0" algn="l">
              <a:spcBef>
                <a:spcPts val="0"/>
              </a:spcBef>
              <a:spcAft>
                <a:spcPts val="0"/>
              </a:spcAft>
              <a:buClr>
                <a:schemeClr val="dk1"/>
              </a:buClr>
              <a:buSzPts val="2500"/>
              <a:buChar char="●"/>
            </a:pPr>
            <a:r>
              <a:rPr lang="en" sz="2500">
                <a:solidFill>
                  <a:schemeClr val="dk1"/>
                </a:solidFill>
              </a:rPr>
              <a:t>International HapMap Project</a:t>
            </a:r>
            <a:endParaRPr sz="2500">
              <a:solidFill>
                <a:schemeClr val="dk1"/>
              </a:solidFill>
            </a:endParaRPr>
          </a:p>
          <a:p>
            <a:pPr indent="-387350" lvl="0" marL="457200" rtl="0" algn="l">
              <a:spcBef>
                <a:spcPts val="0"/>
              </a:spcBef>
              <a:spcAft>
                <a:spcPts val="0"/>
              </a:spcAft>
              <a:buSzPts val="2500"/>
              <a:buChar char="●"/>
            </a:pPr>
            <a:r>
              <a:rPr lang="en" sz="2500"/>
              <a:t>African, South West USA</a:t>
            </a:r>
            <a:endParaRPr sz="2500"/>
          </a:p>
          <a:p>
            <a:pPr indent="-387350" lvl="0" marL="457200" rtl="0" algn="l">
              <a:spcBef>
                <a:spcPts val="0"/>
              </a:spcBef>
              <a:spcAft>
                <a:spcPts val="0"/>
              </a:spcAft>
              <a:buSzPts val="2500"/>
              <a:buChar char="●"/>
            </a:pPr>
            <a:r>
              <a:rPr lang="en" sz="2500"/>
              <a:t>Puerto Ricans, Puerto Rico</a:t>
            </a:r>
            <a:endParaRPr sz="2500"/>
          </a:p>
          <a:p>
            <a:pPr indent="-387350" lvl="0" marL="457200" rtl="0" algn="l">
              <a:spcBef>
                <a:spcPts val="0"/>
              </a:spcBef>
              <a:spcAft>
                <a:spcPts val="0"/>
              </a:spcAft>
              <a:buClr>
                <a:schemeClr val="dk1"/>
              </a:buClr>
              <a:buSzPts val="2500"/>
              <a:buChar char="●"/>
            </a:pPr>
            <a:r>
              <a:rPr lang="en" sz="2500">
                <a:solidFill>
                  <a:schemeClr val="dk1"/>
                </a:solidFill>
              </a:rPr>
              <a:t>Punjabi Pakis</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Mende, Sierra Leone</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Southern Han Chinese</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Kinh Vietnamese</a:t>
            </a:r>
            <a:endParaRPr sz="2500">
              <a:solidFill>
                <a:schemeClr val="dk1"/>
              </a:solidFill>
            </a:endParaRPr>
          </a:p>
        </p:txBody>
      </p:sp>
      <p:sp>
        <p:nvSpPr>
          <p:cNvPr id="61" name="Google Shape;61;p8"/>
          <p:cNvSpPr txBox="1"/>
          <p:nvPr/>
        </p:nvSpPr>
        <p:spPr>
          <a:xfrm rot="-5400000">
            <a:off x="17947800" y="13133650"/>
            <a:ext cx="17492700" cy="152400"/>
          </a:xfrm>
          <a:prstGeom prst="rect">
            <a:avLst/>
          </a:prstGeom>
          <a:solidFill>
            <a:srgbClr val="00447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3600">
              <a:solidFill>
                <a:srgbClr val="FFFFFF"/>
              </a:solidFill>
            </a:endParaRPr>
          </a:p>
        </p:txBody>
      </p:sp>
      <p:sp>
        <p:nvSpPr>
          <p:cNvPr id="62" name="Google Shape;62;p8"/>
          <p:cNvSpPr/>
          <p:nvPr/>
        </p:nvSpPr>
        <p:spPr>
          <a:xfrm>
            <a:off x="112775" y="5238750"/>
            <a:ext cx="3894050" cy="1176625"/>
          </a:xfrm>
          <a:custGeom>
            <a:rect b="b" l="l" r="r" t="t"/>
            <a:pathLst>
              <a:path extrusionOk="0" h="47065" w="155762">
                <a:moveTo>
                  <a:pt x="0" y="0"/>
                </a:moveTo>
                <a:lnTo>
                  <a:pt x="0" y="47065"/>
                </a:lnTo>
                <a:lnTo>
                  <a:pt x="155762" y="47065"/>
                </a:lnTo>
                <a:lnTo>
                  <a:pt x="155762" y="0"/>
                </a:lnTo>
                <a:close/>
              </a:path>
            </a:pathLst>
          </a:custGeom>
          <a:noFill/>
          <a:ln cap="flat" cmpd="sng" w="76200">
            <a:solidFill>
              <a:srgbClr val="1155CC"/>
            </a:solidFill>
            <a:prstDash val="solid"/>
            <a:round/>
            <a:headEnd len="med" w="med" type="none"/>
            <a:tailEnd len="med" w="med" type="none"/>
          </a:ln>
        </p:spPr>
      </p:sp>
      <p:sp>
        <p:nvSpPr>
          <p:cNvPr id="63" name="Google Shape;63;p8"/>
          <p:cNvSpPr/>
          <p:nvPr/>
        </p:nvSpPr>
        <p:spPr>
          <a:xfrm>
            <a:off x="4230000" y="5238750"/>
            <a:ext cx="4019828" cy="1176625"/>
          </a:xfrm>
          <a:custGeom>
            <a:rect b="b" l="l" r="r" t="t"/>
            <a:pathLst>
              <a:path extrusionOk="0" h="47065" w="155762">
                <a:moveTo>
                  <a:pt x="0" y="0"/>
                </a:moveTo>
                <a:lnTo>
                  <a:pt x="0" y="47065"/>
                </a:lnTo>
                <a:lnTo>
                  <a:pt x="155762" y="47065"/>
                </a:lnTo>
                <a:lnTo>
                  <a:pt x="155762" y="0"/>
                </a:lnTo>
                <a:close/>
              </a:path>
            </a:pathLst>
          </a:custGeom>
          <a:noFill/>
          <a:ln cap="flat" cmpd="sng" w="76200">
            <a:solidFill>
              <a:srgbClr val="38761D"/>
            </a:solidFill>
            <a:prstDash val="solid"/>
            <a:round/>
            <a:headEnd len="med" w="med" type="none"/>
            <a:tailEnd len="med" w="med" type="none"/>
          </a:ln>
        </p:spPr>
      </p:sp>
      <p:sp>
        <p:nvSpPr>
          <p:cNvPr id="64" name="Google Shape;64;p8"/>
          <p:cNvSpPr/>
          <p:nvPr/>
        </p:nvSpPr>
        <p:spPr>
          <a:xfrm>
            <a:off x="8473000" y="5231125"/>
            <a:ext cx="3689612" cy="1176625"/>
          </a:xfrm>
          <a:custGeom>
            <a:rect b="b" l="l" r="r" t="t"/>
            <a:pathLst>
              <a:path extrusionOk="0" h="47065" w="155762">
                <a:moveTo>
                  <a:pt x="0" y="0"/>
                </a:moveTo>
                <a:lnTo>
                  <a:pt x="0" y="47065"/>
                </a:lnTo>
                <a:lnTo>
                  <a:pt x="155762" y="47065"/>
                </a:lnTo>
                <a:lnTo>
                  <a:pt x="155762" y="0"/>
                </a:lnTo>
                <a:close/>
              </a:path>
            </a:pathLst>
          </a:custGeom>
          <a:noFill/>
          <a:ln cap="flat" cmpd="sng" w="76200">
            <a:solidFill>
              <a:srgbClr val="FF9900"/>
            </a:solidFill>
            <a:prstDash val="solid"/>
            <a:round/>
            <a:headEnd len="med" w="med" type="none"/>
            <a:tailEnd len="med" w="med" type="none"/>
          </a:ln>
        </p:spPr>
      </p:sp>
      <p:sp>
        <p:nvSpPr>
          <p:cNvPr id="65" name="Google Shape;65;p8"/>
          <p:cNvSpPr/>
          <p:nvPr/>
        </p:nvSpPr>
        <p:spPr>
          <a:xfrm>
            <a:off x="12385775" y="5231125"/>
            <a:ext cx="3468820" cy="1176625"/>
          </a:xfrm>
          <a:custGeom>
            <a:rect b="b" l="l" r="r" t="t"/>
            <a:pathLst>
              <a:path extrusionOk="0" h="47065" w="155762">
                <a:moveTo>
                  <a:pt x="0" y="0"/>
                </a:moveTo>
                <a:lnTo>
                  <a:pt x="0" y="47065"/>
                </a:lnTo>
                <a:lnTo>
                  <a:pt x="155762" y="47065"/>
                </a:lnTo>
                <a:lnTo>
                  <a:pt x="155762" y="0"/>
                </a:lnTo>
                <a:close/>
              </a:path>
            </a:pathLst>
          </a:custGeom>
          <a:noFill/>
          <a:ln cap="flat" cmpd="sng" w="76200">
            <a:solidFill>
              <a:srgbClr val="A64D79"/>
            </a:solidFill>
            <a:prstDash val="solid"/>
            <a:round/>
            <a:headEnd len="med" w="med" type="none"/>
            <a:tailEnd len="med" w="med" type="none"/>
          </a:ln>
        </p:spPr>
      </p:sp>
      <p:sp>
        <p:nvSpPr>
          <p:cNvPr id="66" name="Google Shape;66;p8"/>
          <p:cNvSpPr/>
          <p:nvPr/>
        </p:nvSpPr>
        <p:spPr>
          <a:xfrm flipH="1">
            <a:off x="25538352" y="5994946"/>
            <a:ext cx="330494" cy="6853054"/>
          </a:xfrm>
          <a:custGeom>
            <a:rect b="b" l="l" r="r" t="t"/>
            <a:pathLst>
              <a:path extrusionOk="0" h="243167" w="40341">
                <a:moveTo>
                  <a:pt x="39221" y="0"/>
                </a:moveTo>
                <a:lnTo>
                  <a:pt x="0" y="0"/>
                </a:lnTo>
                <a:lnTo>
                  <a:pt x="0" y="243167"/>
                </a:lnTo>
                <a:lnTo>
                  <a:pt x="40341" y="243167"/>
                </a:lnTo>
              </a:path>
            </a:pathLst>
          </a:custGeom>
          <a:noFill/>
          <a:ln cap="flat" cmpd="sng" w="76200">
            <a:solidFill>
              <a:srgbClr val="A64D79"/>
            </a:solidFill>
            <a:prstDash val="solid"/>
            <a:round/>
            <a:headEnd len="med" w="med" type="none"/>
            <a:tailEnd len="med" w="med" type="none"/>
          </a:ln>
        </p:spPr>
      </p:sp>
      <p:sp>
        <p:nvSpPr>
          <p:cNvPr id="67" name="Google Shape;67;p8"/>
          <p:cNvSpPr/>
          <p:nvPr/>
        </p:nvSpPr>
        <p:spPr>
          <a:xfrm flipH="1">
            <a:off x="25570257" y="13058922"/>
            <a:ext cx="330494" cy="4192807"/>
          </a:xfrm>
          <a:custGeom>
            <a:rect b="b" l="l" r="r" t="t"/>
            <a:pathLst>
              <a:path extrusionOk="0" h="243167" w="40341">
                <a:moveTo>
                  <a:pt x="39221" y="0"/>
                </a:moveTo>
                <a:lnTo>
                  <a:pt x="0" y="0"/>
                </a:lnTo>
                <a:lnTo>
                  <a:pt x="0" y="243167"/>
                </a:lnTo>
                <a:lnTo>
                  <a:pt x="40341" y="243167"/>
                </a:lnTo>
              </a:path>
            </a:pathLst>
          </a:custGeom>
          <a:noFill/>
          <a:ln cap="flat" cmpd="sng" w="76200">
            <a:solidFill>
              <a:srgbClr val="FF9900"/>
            </a:solidFill>
            <a:prstDash val="solid"/>
            <a:round/>
            <a:headEnd len="med" w="med" type="none"/>
            <a:tailEnd len="med" w="med" type="none"/>
          </a:ln>
        </p:spPr>
      </p:sp>
      <p:sp>
        <p:nvSpPr>
          <p:cNvPr id="68" name="Google Shape;68;p8"/>
          <p:cNvSpPr/>
          <p:nvPr/>
        </p:nvSpPr>
        <p:spPr>
          <a:xfrm flipH="1">
            <a:off x="25585933" y="17505705"/>
            <a:ext cx="330494" cy="2451731"/>
          </a:xfrm>
          <a:custGeom>
            <a:rect b="b" l="l" r="r" t="t"/>
            <a:pathLst>
              <a:path extrusionOk="0" h="243167" w="40341">
                <a:moveTo>
                  <a:pt x="39221" y="0"/>
                </a:moveTo>
                <a:lnTo>
                  <a:pt x="0" y="0"/>
                </a:lnTo>
                <a:lnTo>
                  <a:pt x="0" y="243167"/>
                </a:lnTo>
                <a:lnTo>
                  <a:pt x="40341" y="243167"/>
                </a:lnTo>
              </a:path>
            </a:pathLst>
          </a:custGeom>
          <a:noFill/>
          <a:ln cap="flat" cmpd="sng" w="76200">
            <a:solidFill>
              <a:srgbClr val="1155CC"/>
            </a:solidFill>
            <a:prstDash val="solid"/>
            <a:round/>
            <a:headEnd len="med" w="med" type="none"/>
            <a:tailEnd len="med" w="med" type="none"/>
          </a:ln>
        </p:spPr>
      </p:sp>
      <p:sp>
        <p:nvSpPr>
          <p:cNvPr id="69" name="Google Shape;69;p8"/>
          <p:cNvSpPr/>
          <p:nvPr/>
        </p:nvSpPr>
        <p:spPr>
          <a:xfrm flipH="1">
            <a:off x="25585933" y="20180225"/>
            <a:ext cx="330494" cy="1478455"/>
          </a:xfrm>
          <a:custGeom>
            <a:rect b="b" l="l" r="r" t="t"/>
            <a:pathLst>
              <a:path extrusionOk="0" h="243167" w="40341">
                <a:moveTo>
                  <a:pt x="39221" y="0"/>
                </a:moveTo>
                <a:lnTo>
                  <a:pt x="0" y="0"/>
                </a:lnTo>
                <a:lnTo>
                  <a:pt x="0" y="243167"/>
                </a:lnTo>
                <a:lnTo>
                  <a:pt x="40341" y="243167"/>
                </a:lnTo>
              </a:path>
            </a:pathLst>
          </a:custGeom>
          <a:noFill/>
          <a:ln cap="flat" cmpd="sng" w="76200">
            <a:solidFill>
              <a:srgbClr val="38761D"/>
            </a:solidFill>
            <a:prstDash val="solid"/>
            <a:round/>
            <a:headEnd len="med" w="med" type="none"/>
            <a:tailEnd len="med" w="med" type="none"/>
          </a:ln>
        </p:spPr>
      </p:sp>
      <p:sp>
        <p:nvSpPr>
          <p:cNvPr id="70" name="Google Shape;70;p8"/>
          <p:cNvSpPr txBox="1"/>
          <p:nvPr/>
        </p:nvSpPr>
        <p:spPr>
          <a:xfrm>
            <a:off x="442377" y="8493125"/>
            <a:ext cx="4803300" cy="3160800"/>
          </a:xfrm>
          <a:prstGeom prst="rect">
            <a:avLst/>
          </a:prstGeom>
          <a:noFill/>
          <a:ln>
            <a:noFill/>
          </a:ln>
        </p:spPr>
        <p:txBody>
          <a:bodyPr anchorCtr="0" anchor="t" bIns="91425" lIns="91425" spcFirstLastPara="1" rIns="91425" wrap="square" tIns="91425">
            <a:noAutofit/>
          </a:bodyPr>
          <a:lstStyle/>
          <a:p>
            <a:pPr indent="-387350" lvl="0" marL="457200" rtl="0" algn="l">
              <a:spcBef>
                <a:spcPts val="0"/>
              </a:spcBef>
              <a:spcAft>
                <a:spcPts val="0"/>
              </a:spcAft>
              <a:buClr>
                <a:schemeClr val="dk1"/>
              </a:buClr>
              <a:buSzPts val="2500"/>
              <a:buChar char="●"/>
            </a:pPr>
            <a:r>
              <a:rPr lang="en" sz="2500">
                <a:solidFill>
                  <a:schemeClr val="dk1"/>
                </a:solidFill>
              </a:rPr>
              <a:t>Telomere-toTelomere (</a:t>
            </a:r>
            <a:r>
              <a:rPr lang="en" sz="2500">
                <a:solidFill>
                  <a:schemeClr val="dk1"/>
                </a:solidFill>
              </a:rPr>
              <a:t>T2T)</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African Caribbean, Barbados</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Gambian, Western Division</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Yoruba, Nigeria</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Esan, Nigeria</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Peruvian, Lima</a:t>
            </a:r>
            <a:endParaRPr sz="2500">
              <a:solidFill>
                <a:schemeClr val="dk1"/>
              </a:solidFill>
            </a:endParaRPr>
          </a:p>
          <a:p>
            <a:pPr indent="-387350" lvl="0" marL="457200" rtl="0" algn="l">
              <a:spcBef>
                <a:spcPts val="0"/>
              </a:spcBef>
              <a:spcAft>
                <a:spcPts val="0"/>
              </a:spcAft>
              <a:buClr>
                <a:schemeClr val="dk1"/>
              </a:buClr>
              <a:buSzPts val="2500"/>
              <a:buChar char="●"/>
            </a:pPr>
            <a:r>
              <a:rPr lang="en" sz="2500">
                <a:solidFill>
                  <a:schemeClr val="dk1"/>
                </a:solidFill>
              </a:rPr>
              <a:t>Colombians, Medellin</a:t>
            </a:r>
            <a:endParaRPr sz="2500">
              <a:solidFill>
                <a:schemeClr val="dk1"/>
              </a:solidFill>
            </a:endParaRPr>
          </a:p>
        </p:txBody>
      </p:sp>
      <p:sp>
        <p:nvSpPr>
          <p:cNvPr id="71" name="Google Shape;71;p8"/>
          <p:cNvSpPr txBox="1"/>
          <p:nvPr/>
        </p:nvSpPr>
        <p:spPr>
          <a:xfrm>
            <a:off x="11038075" y="9157926"/>
            <a:ext cx="2977500" cy="900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500">
                <a:solidFill>
                  <a:schemeClr val="lt1"/>
                </a:solidFill>
              </a:rPr>
              <a:t>HPRC data can be viewed directly on hg38</a:t>
            </a:r>
            <a:endParaRPr sz="2500">
              <a:solidFill>
                <a:schemeClr val="lt1"/>
              </a:solidFill>
            </a:endParaRPr>
          </a:p>
        </p:txBody>
      </p:sp>
      <p:sp>
        <p:nvSpPr>
          <p:cNvPr id="72" name="Google Shape;72;p8"/>
          <p:cNvSpPr/>
          <p:nvPr/>
        </p:nvSpPr>
        <p:spPr>
          <a:xfrm>
            <a:off x="273701" y="5271134"/>
            <a:ext cx="566100" cy="526800"/>
          </a:xfrm>
          <a:prstGeom prst="ellipse">
            <a:avLst/>
          </a:prstGeom>
          <a:solidFill>
            <a:srgbClr val="1155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73" name="Google Shape;73;p8"/>
          <p:cNvSpPr txBox="1"/>
          <p:nvPr/>
        </p:nvSpPr>
        <p:spPr>
          <a:xfrm>
            <a:off x="387380" y="5291740"/>
            <a:ext cx="366600" cy="3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1</a:t>
            </a:r>
            <a:endParaRPr sz="2300">
              <a:solidFill>
                <a:schemeClr val="lt1"/>
              </a:solidFill>
            </a:endParaRPr>
          </a:p>
        </p:txBody>
      </p:sp>
      <p:sp>
        <p:nvSpPr>
          <p:cNvPr id="74" name="Google Shape;74;p8"/>
          <p:cNvSpPr/>
          <p:nvPr/>
        </p:nvSpPr>
        <p:spPr>
          <a:xfrm>
            <a:off x="4373339" y="5281172"/>
            <a:ext cx="566100" cy="526800"/>
          </a:xfrm>
          <a:prstGeom prst="ellipse">
            <a:avLst/>
          </a:prstGeom>
          <a:solidFill>
            <a:srgbClr val="38761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75" name="Google Shape;75;p8"/>
          <p:cNvSpPr txBox="1"/>
          <p:nvPr/>
        </p:nvSpPr>
        <p:spPr>
          <a:xfrm>
            <a:off x="4487018" y="5296942"/>
            <a:ext cx="366600" cy="3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2</a:t>
            </a:r>
            <a:endParaRPr sz="2300">
              <a:solidFill>
                <a:schemeClr val="lt1"/>
              </a:solidFill>
            </a:endParaRPr>
          </a:p>
        </p:txBody>
      </p:sp>
      <p:sp>
        <p:nvSpPr>
          <p:cNvPr id="76" name="Google Shape;76;p8"/>
          <p:cNvSpPr/>
          <p:nvPr/>
        </p:nvSpPr>
        <p:spPr>
          <a:xfrm>
            <a:off x="8747599" y="5281159"/>
            <a:ext cx="566100" cy="526800"/>
          </a:xfrm>
          <a:prstGeom prst="ellipse">
            <a:avLst/>
          </a:prstGeom>
          <a:solidFill>
            <a:srgbClr val="FF99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77" name="Google Shape;77;p8"/>
          <p:cNvSpPr txBox="1"/>
          <p:nvPr/>
        </p:nvSpPr>
        <p:spPr>
          <a:xfrm>
            <a:off x="8868901" y="5304039"/>
            <a:ext cx="3666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3</a:t>
            </a:r>
            <a:endParaRPr sz="2300">
              <a:solidFill>
                <a:schemeClr val="lt1"/>
              </a:solidFill>
            </a:endParaRPr>
          </a:p>
        </p:txBody>
      </p:sp>
      <p:sp>
        <p:nvSpPr>
          <p:cNvPr id="78" name="Google Shape;78;p8"/>
          <p:cNvSpPr/>
          <p:nvPr/>
        </p:nvSpPr>
        <p:spPr>
          <a:xfrm>
            <a:off x="12597951" y="5281172"/>
            <a:ext cx="566100" cy="526800"/>
          </a:xfrm>
          <a:prstGeom prst="ellipse">
            <a:avLst/>
          </a:prstGeom>
          <a:solidFill>
            <a:srgbClr val="A64D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79" name="Google Shape;79;p8"/>
          <p:cNvSpPr txBox="1"/>
          <p:nvPr/>
        </p:nvSpPr>
        <p:spPr>
          <a:xfrm>
            <a:off x="12711630" y="5306612"/>
            <a:ext cx="366600" cy="3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4</a:t>
            </a:r>
            <a:endParaRPr sz="2300">
              <a:solidFill>
                <a:schemeClr val="lt1"/>
              </a:solidFill>
            </a:endParaRPr>
          </a:p>
        </p:txBody>
      </p:sp>
      <p:sp>
        <p:nvSpPr>
          <p:cNvPr id="80" name="Google Shape;80;p8"/>
          <p:cNvSpPr/>
          <p:nvPr/>
        </p:nvSpPr>
        <p:spPr>
          <a:xfrm flipH="1">
            <a:off x="25932472" y="6195706"/>
            <a:ext cx="562800" cy="523500"/>
          </a:xfrm>
          <a:prstGeom prst="ellipse">
            <a:avLst/>
          </a:prstGeom>
          <a:solidFill>
            <a:srgbClr val="A64D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81" name="Google Shape;81;p8"/>
          <p:cNvSpPr txBox="1"/>
          <p:nvPr/>
        </p:nvSpPr>
        <p:spPr>
          <a:xfrm flipH="1">
            <a:off x="26052943" y="6219902"/>
            <a:ext cx="364200" cy="3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4</a:t>
            </a:r>
            <a:endParaRPr sz="2300">
              <a:solidFill>
                <a:schemeClr val="lt1"/>
              </a:solidFill>
            </a:endParaRPr>
          </a:p>
        </p:txBody>
      </p:sp>
      <p:sp>
        <p:nvSpPr>
          <p:cNvPr id="82" name="Google Shape;82;p8"/>
          <p:cNvSpPr/>
          <p:nvPr/>
        </p:nvSpPr>
        <p:spPr>
          <a:xfrm flipH="1">
            <a:off x="26006889" y="13064847"/>
            <a:ext cx="562800" cy="523500"/>
          </a:xfrm>
          <a:prstGeom prst="ellipse">
            <a:avLst/>
          </a:prstGeom>
          <a:solidFill>
            <a:srgbClr val="FF99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83" name="Google Shape;83;p8"/>
          <p:cNvSpPr txBox="1"/>
          <p:nvPr/>
        </p:nvSpPr>
        <p:spPr>
          <a:xfrm flipH="1">
            <a:off x="26137871" y="13094421"/>
            <a:ext cx="364200" cy="36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3</a:t>
            </a:r>
            <a:endParaRPr sz="2300">
              <a:solidFill>
                <a:schemeClr val="lt1"/>
              </a:solidFill>
            </a:endParaRPr>
          </a:p>
        </p:txBody>
      </p:sp>
      <p:sp>
        <p:nvSpPr>
          <p:cNvPr id="84" name="Google Shape;84;p8"/>
          <p:cNvSpPr/>
          <p:nvPr/>
        </p:nvSpPr>
        <p:spPr>
          <a:xfrm flipH="1">
            <a:off x="26006896" y="20224699"/>
            <a:ext cx="562800" cy="523500"/>
          </a:xfrm>
          <a:prstGeom prst="ellipse">
            <a:avLst/>
          </a:prstGeom>
          <a:solidFill>
            <a:srgbClr val="38761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85" name="Google Shape;85;p8"/>
          <p:cNvSpPr txBox="1"/>
          <p:nvPr/>
        </p:nvSpPr>
        <p:spPr>
          <a:xfrm flipH="1">
            <a:off x="26138017" y="20239202"/>
            <a:ext cx="364200" cy="3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2</a:t>
            </a:r>
            <a:endParaRPr sz="2300">
              <a:solidFill>
                <a:schemeClr val="lt1"/>
              </a:solidFill>
            </a:endParaRPr>
          </a:p>
        </p:txBody>
      </p:sp>
      <p:sp>
        <p:nvSpPr>
          <p:cNvPr id="86" name="Google Shape;86;p8"/>
          <p:cNvSpPr/>
          <p:nvPr/>
        </p:nvSpPr>
        <p:spPr>
          <a:xfrm flipH="1">
            <a:off x="26006882" y="17553003"/>
            <a:ext cx="562800" cy="523500"/>
          </a:xfrm>
          <a:prstGeom prst="ellipse">
            <a:avLst/>
          </a:prstGeom>
          <a:solidFill>
            <a:srgbClr val="1155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447C"/>
              </a:solidFill>
            </a:endParaRPr>
          </a:p>
        </p:txBody>
      </p:sp>
      <p:sp>
        <p:nvSpPr>
          <p:cNvPr id="87" name="Google Shape;87;p8"/>
          <p:cNvSpPr txBox="1"/>
          <p:nvPr/>
        </p:nvSpPr>
        <p:spPr>
          <a:xfrm flipH="1">
            <a:off x="26131060" y="17568944"/>
            <a:ext cx="364200" cy="38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lt1"/>
                </a:solidFill>
              </a:rPr>
              <a:t>1</a:t>
            </a:r>
            <a:endParaRPr sz="2300">
              <a:solidFill>
                <a:schemeClr val="lt1"/>
              </a:solidFill>
            </a:endParaRPr>
          </a:p>
        </p:txBody>
      </p:sp>
      <p:pic>
        <p:nvPicPr>
          <p:cNvPr id="88" name="Google Shape;88;p8"/>
          <p:cNvPicPr preferRelativeResize="0"/>
          <p:nvPr/>
        </p:nvPicPr>
        <p:blipFill>
          <a:blip r:embed="rId21">
            <a:alphaModFix/>
          </a:blip>
          <a:stretch>
            <a:fillRect/>
          </a:stretch>
        </p:blipFill>
        <p:spPr>
          <a:xfrm>
            <a:off x="1673392" y="21045050"/>
            <a:ext cx="10887075" cy="219075"/>
          </a:xfrm>
          <a:prstGeom prst="rect">
            <a:avLst/>
          </a:prstGeom>
          <a:noFill/>
          <a:ln>
            <a:noFill/>
          </a:ln>
        </p:spPr>
      </p:pic>
      <p:sp>
        <p:nvSpPr>
          <p:cNvPr id="89" name="Google Shape;89;p8"/>
          <p:cNvSpPr/>
          <p:nvPr/>
        </p:nvSpPr>
        <p:spPr>
          <a:xfrm>
            <a:off x="1542030" y="21022525"/>
            <a:ext cx="11097497" cy="260425"/>
          </a:xfrm>
          <a:custGeom>
            <a:rect b="b" l="l" r="r" t="t"/>
            <a:pathLst>
              <a:path extrusionOk="0" h="10417" w="118544">
                <a:moveTo>
                  <a:pt x="0" y="386"/>
                </a:moveTo>
                <a:lnTo>
                  <a:pt x="0" y="10417"/>
                </a:lnTo>
                <a:lnTo>
                  <a:pt x="118544" y="10417"/>
                </a:lnTo>
                <a:lnTo>
                  <a:pt x="118544" y="0"/>
                </a:lnTo>
                <a:close/>
              </a:path>
            </a:pathLst>
          </a:custGeom>
          <a:noFill/>
          <a:ln cap="flat" cmpd="sng" w="38100">
            <a:solidFill>
              <a:srgbClr val="F1C232"/>
            </a:solidFill>
            <a:prstDash val="solid"/>
            <a:round/>
            <a:headEnd len="med" w="med" type="none"/>
            <a:tailEnd len="med" w="med" type="none"/>
          </a:ln>
        </p:spPr>
      </p:sp>
      <p:pic>
        <p:nvPicPr>
          <p:cNvPr id="90" name="Google Shape;90;p8"/>
          <p:cNvPicPr preferRelativeResize="0"/>
          <p:nvPr/>
        </p:nvPicPr>
        <p:blipFill>
          <a:blip r:embed="rId22">
            <a:alphaModFix/>
          </a:blip>
          <a:stretch>
            <a:fillRect/>
          </a:stretch>
        </p:blipFill>
        <p:spPr>
          <a:xfrm>
            <a:off x="6658975" y="15139409"/>
            <a:ext cx="8728501" cy="3285260"/>
          </a:xfrm>
          <a:prstGeom prst="rect">
            <a:avLst/>
          </a:prstGeom>
          <a:noFill/>
          <a:ln>
            <a:noFill/>
          </a:ln>
        </p:spPr>
      </p:pic>
      <p:sp>
        <p:nvSpPr>
          <p:cNvPr id="91" name="Google Shape;91;p8"/>
          <p:cNvSpPr txBox="1"/>
          <p:nvPr/>
        </p:nvSpPr>
        <p:spPr>
          <a:xfrm rot="-5400000">
            <a:off x="10652875" y="16843750"/>
            <a:ext cx="10053300" cy="160800"/>
          </a:xfrm>
          <a:prstGeom prst="rect">
            <a:avLst/>
          </a:prstGeom>
          <a:solidFill>
            <a:srgbClr val="00447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3600">
              <a:solidFill>
                <a:srgbClr val="FFFFFF"/>
              </a:solidFill>
            </a:endParaRPr>
          </a:p>
        </p:txBody>
      </p:sp>
      <p:sp>
        <p:nvSpPr>
          <p:cNvPr id="92" name="Google Shape;92;p8"/>
          <p:cNvSpPr/>
          <p:nvPr/>
        </p:nvSpPr>
        <p:spPr>
          <a:xfrm flipH="1" rot="5644353">
            <a:off x="12437266" y="19256707"/>
            <a:ext cx="2344420" cy="1625886"/>
          </a:xfrm>
          <a:prstGeom prst="bentArrow">
            <a:avLst>
              <a:gd fmla="val 15152" name="adj1"/>
              <a:gd fmla="val 33852" name="adj2"/>
              <a:gd fmla="val 39096" name="adj3"/>
              <a:gd fmla="val 80578" name="adj4"/>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3" name="Google Shape;93;p8"/>
          <p:cNvSpPr/>
          <p:nvPr/>
        </p:nvSpPr>
        <p:spPr>
          <a:xfrm rot="4499368">
            <a:off x="6404999" y="18870290"/>
            <a:ext cx="1343648" cy="1066821"/>
          </a:xfrm>
          <a:prstGeom prst="bentArrow">
            <a:avLst>
              <a:gd fmla="val 15194" name="adj1"/>
              <a:gd fmla="val 27962" name="adj2"/>
              <a:gd fmla="val 38910" name="adj3"/>
              <a:gd fmla="val 76542" name="adj4"/>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4" name="Google Shape;94;p8"/>
          <p:cNvSpPr txBox="1"/>
          <p:nvPr/>
        </p:nvSpPr>
        <p:spPr>
          <a:xfrm>
            <a:off x="7827050" y="18756425"/>
            <a:ext cx="5337000" cy="90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500"/>
              <a:t>Links to view the pangenome and other NCBI resources are available</a:t>
            </a:r>
            <a:endParaRPr sz="2500"/>
          </a:p>
        </p:txBody>
      </p:sp>
      <p:sp>
        <p:nvSpPr>
          <p:cNvPr id="95" name="Google Shape;95;p8"/>
          <p:cNvSpPr txBox="1"/>
          <p:nvPr/>
        </p:nvSpPr>
        <p:spPr>
          <a:xfrm>
            <a:off x="26833750" y="7940612"/>
            <a:ext cx="6100500" cy="197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900" u="sng">
                <a:solidFill>
                  <a:schemeClr val="hlink"/>
                </a:solidFill>
                <a:highlight>
                  <a:schemeClr val="lt1"/>
                </a:highlight>
                <a:hlinkClick r:id="rId23"/>
              </a:rPr>
              <a:t>GenArk: towards a million UCSC genome browsers</a:t>
            </a:r>
            <a:r>
              <a:rPr lang="en" sz="1900">
                <a:solidFill>
                  <a:schemeClr val="dk1"/>
                </a:solidFill>
                <a:highlight>
                  <a:schemeClr val="lt1"/>
                </a:highlight>
              </a:rPr>
              <a:t>. </a:t>
            </a:r>
            <a:r>
              <a:rPr lang="en" sz="1900">
                <a:highlight>
                  <a:srgbClr val="FFFFFF"/>
                </a:highlight>
              </a:rPr>
              <a:t>Clawson H, Lee BT, Raney BJ, Barber GP, Casper J, Diekhans M, Fischer C, Gonzalez JN, Hinrichs AS,</a:t>
            </a:r>
            <a:endParaRPr sz="1900">
              <a:highlight>
                <a:srgbClr val="FFFFFF"/>
              </a:highlight>
            </a:endParaRPr>
          </a:p>
          <a:p>
            <a:pPr indent="0" lvl="0" marL="0" rtl="0" algn="l">
              <a:spcBef>
                <a:spcPts val="0"/>
              </a:spcBef>
              <a:spcAft>
                <a:spcPts val="0"/>
              </a:spcAft>
              <a:buClr>
                <a:schemeClr val="dk1"/>
              </a:buClr>
              <a:buSzPts val="1100"/>
              <a:buFont typeface="Arial"/>
              <a:buNone/>
            </a:pPr>
            <a:r>
              <a:rPr lang="en" sz="1900">
                <a:highlight>
                  <a:srgbClr val="FFFFFF"/>
                </a:highlight>
              </a:rPr>
              <a:t>Lee CM </a:t>
            </a:r>
            <a:r>
              <a:rPr i="1" lang="en" sz="1900">
                <a:highlight>
                  <a:srgbClr val="FFFFFF"/>
                </a:highlight>
              </a:rPr>
              <a:t>et al</a:t>
            </a:r>
            <a:r>
              <a:rPr lang="en" sz="1900">
                <a:highlight>
                  <a:srgbClr val="FFFFFF"/>
                </a:highlight>
              </a:rPr>
              <a:t>.</a:t>
            </a:r>
            <a:br>
              <a:rPr lang="en" sz="1900">
                <a:highlight>
                  <a:srgbClr val="FFFFFF"/>
                </a:highlight>
              </a:rPr>
            </a:br>
            <a:r>
              <a:rPr i="1" lang="en" sz="1900">
                <a:highlight>
                  <a:srgbClr val="FFFFFF"/>
                </a:highlight>
              </a:rPr>
              <a:t>Genome Biol</a:t>
            </a:r>
            <a:r>
              <a:rPr lang="en" sz="1900">
                <a:highlight>
                  <a:srgbClr val="FFFFFF"/>
                </a:highlight>
              </a:rPr>
              <a:t>. 2023 Oct 2;24(1):217.</a:t>
            </a:r>
            <a:endParaRPr sz="1900">
              <a:highlight>
                <a:srgbClr val="FFFFFF"/>
              </a:highlight>
            </a:endParaRPr>
          </a:p>
          <a:p>
            <a:pPr indent="0" lvl="0" marL="0" rtl="0" algn="l">
              <a:spcBef>
                <a:spcPts val="0"/>
              </a:spcBef>
              <a:spcAft>
                <a:spcPts val="0"/>
              </a:spcAft>
              <a:buNone/>
            </a:pPr>
            <a:r>
              <a:rPr lang="en" sz="1900">
                <a:highlight>
                  <a:srgbClr val="FFFFFF"/>
                </a:highlight>
              </a:rPr>
              <a:t>DOI: </a:t>
            </a:r>
            <a:r>
              <a:rPr lang="en" sz="1900" u="sng">
                <a:solidFill>
                  <a:schemeClr val="hlink"/>
                </a:solidFill>
                <a:highlight>
                  <a:srgbClr val="FFFFFF"/>
                </a:highlight>
                <a:hlinkClick r:id="rId24"/>
              </a:rPr>
              <a:t>10.1186/s13059-023-03057-x</a:t>
            </a:r>
            <a:r>
              <a:rPr lang="en" sz="1900">
                <a:highlight>
                  <a:srgbClr val="FFFFFF"/>
                </a:highlight>
              </a:rPr>
              <a:t>; PMID: </a:t>
            </a:r>
            <a:r>
              <a:rPr lang="en" sz="1900" u="sng">
                <a:solidFill>
                  <a:schemeClr val="hlink"/>
                </a:solidFill>
                <a:highlight>
                  <a:srgbClr val="FFFFFF"/>
                </a:highlight>
                <a:hlinkClick r:id="rId25"/>
              </a:rPr>
              <a:t>37784172</a:t>
            </a:r>
            <a:r>
              <a:rPr lang="en" sz="1900">
                <a:highlight>
                  <a:srgbClr val="FFFFFF"/>
                </a:highlight>
              </a:rPr>
              <a:t>; PMC: </a:t>
            </a:r>
            <a:r>
              <a:rPr lang="en" sz="1900" u="sng">
                <a:solidFill>
                  <a:schemeClr val="hlink"/>
                </a:solidFill>
                <a:highlight>
                  <a:srgbClr val="FFFFFF"/>
                </a:highlight>
                <a:hlinkClick r:id="rId26"/>
              </a:rPr>
              <a:t>PMC10544498</a:t>
            </a:r>
            <a:r>
              <a:rPr lang="en" sz="1900">
                <a:highlight>
                  <a:srgbClr val="FFFFFF"/>
                </a:highlight>
              </a:rPr>
              <a:t>.</a:t>
            </a:r>
            <a:endParaRPr sz="1900">
              <a:highlight>
                <a:srgbClr val="FFFFFF"/>
              </a:highlight>
            </a:endParaRPr>
          </a:p>
        </p:txBody>
      </p:sp>
      <p:sp>
        <p:nvSpPr>
          <p:cNvPr id="96" name="Google Shape;96;p8"/>
          <p:cNvSpPr txBox="1"/>
          <p:nvPr/>
        </p:nvSpPr>
        <p:spPr>
          <a:xfrm>
            <a:off x="26833738" y="10377429"/>
            <a:ext cx="6100500" cy="191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u="sng">
                <a:solidFill>
                  <a:schemeClr val="hlink"/>
                </a:solidFill>
                <a:highlight>
                  <a:schemeClr val="lt1"/>
                </a:highlight>
                <a:hlinkClick r:id="rId27"/>
              </a:rPr>
              <a:t>A draft human pangenome reference.</a:t>
            </a:r>
            <a:br>
              <a:rPr lang="en" sz="1900">
                <a:highlight>
                  <a:srgbClr val="FFFFFF"/>
                </a:highlight>
              </a:rPr>
            </a:br>
            <a:r>
              <a:rPr lang="en" sz="1900">
                <a:highlight>
                  <a:srgbClr val="FFFFFF"/>
                </a:highlight>
              </a:rPr>
              <a:t>Liao WW, Asri M, Ebler J, Doerr D, Haukness M, Hickey G, Lu S, Lucas JK, Monlong J, Abel HJ </a:t>
            </a:r>
            <a:r>
              <a:rPr i="1" lang="en" sz="1900">
                <a:highlight>
                  <a:srgbClr val="FFFFFF"/>
                </a:highlight>
              </a:rPr>
              <a:t>et al</a:t>
            </a:r>
            <a:r>
              <a:rPr lang="en" sz="1900">
                <a:highlight>
                  <a:srgbClr val="FFFFFF"/>
                </a:highlight>
              </a:rPr>
              <a:t>.</a:t>
            </a:r>
            <a:br>
              <a:rPr lang="en" sz="1900">
                <a:highlight>
                  <a:srgbClr val="FFFFFF"/>
                </a:highlight>
              </a:rPr>
            </a:br>
            <a:r>
              <a:rPr i="1" lang="en" sz="1900">
                <a:highlight>
                  <a:srgbClr val="FFFFFF"/>
                </a:highlight>
              </a:rPr>
              <a:t>Nature</a:t>
            </a:r>
            <a:r>
              <a:rPr lang="en" sz="1900">
                <a:highlight>
                  <a:srgbClr val="FFFFFF"/>
                </a:highlight>
              </a:rPr>
              <a:t>. 2023 May;617(7960):312-324.</a:t>
            </a:r>
            <a:endParaRPr sz="1900">
              <a:highlight>
                <a:srgbClr val="FFFFFF"/>
              </a:highlight>
            </a:endParaRPr>
          </a:p>
          <a:p>
            <a:pPr indent="0" lvl="0" marL="0" rtl="0" algn="l">
              <a:spcBef>
                <a:spcPts val="0"/>
              </a:spcBef>
              <a:spcAft>
                <a:spcPts val="0"/>
              </a:spcAft>
              <a:buNone/>
            </a:pPr>
            <a:r>
              <a:rPr lang="en" sz="1900">
                <a:highlight>
                  <a:srgbClr val="FFFFFF"/>
                </a:highlight>
              </a:rPr>
              <a:t>DOI: </a:t>
            </a:r>
            <a:r>
              <a:rPr lang="en" sz="1900" u="sng">
                <a:solidFill>
                  <a:schemeClr val="hlink"/>
                </a:solidFill>
                <a:highlight>
                  <a:srgbClr val="FFFFFF"/>
                </a:highlight>
                <a:hlinkClick r:id="rId28"/>
              </a:rPr>
              <a:t>10.1038/s41586-023-05896-x</a:t>
            </a:r>
            <a:r>
              <a:rPr lang="en" sz="1900">
                <a:highlight>
                  <a:srgbClr val="FFFFFF"/>
                </a:highlight>
              </a:rPr>
              <a:t>; PMID: </a:t>
            </a:r>
            <a:r>
              <a:rPr lang="en" sz="1900" u="sng">
                <a:solidFill>
                  <a:schemeClr val="hlink"/>
                </a:solidFill>
                <a:highlight>
                  <a:srgbClr val="FFFFFF"/>
                </a:highlight>
                <a:hlinkClick r:id="rId29"/>
              </a:rPr>
              <a:t>37165242</a:t>
            </a:r>
            <a:r>
              <a:rPr lang="en" sz="1900">
                <a:highlight>
                  <a:srgbClr val="FFFFFF"/>
                </a:highlight>
              </a:rPr>
              <a:t>; PMC: </a:t>
            </a:r>
            <a:r>
              <a:rPr lang="en" sz="1900" u="sng">
                <a:solidFill>
                  <a:schemeClr val="hlink"/>
                </a:solidFill>
                <a:highlight>
                  <a:srgbClr val="FFFFFF"/>
                </a:highlight>
                <a:hlinkClick r:id="rId30"/>
              </a:rPr>
              <a:t>PMC10172123</a:t>
            </a:r>
            <a:r>
              <a:rPr lang="en" sz="1900">
                <a:highlight>
                  <a:srgbClr val="FFFFFF"/>
                </a:highlight>
              </a:rPr>
              <a:t>.</a:t>
            </a:r>
            <a:endParaRPr sz="1900">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